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sldIdLst>
    <p:sldId id="257" r:id="rId6"/>
    <p:sldId id="258" r:id="rId7"/>
    <p:sldId id="259" r:id="rId8"/>
    <p:sldId id="274" r:id="rId9"/>
    <p:sldId id="275" r:id="rId10"/>
    <p:sldId id="278" r:id="rId11"/>
    <p:sldId id="279" r:id="rId12"/>
    <p:sldId id="280" r:id="rId13"/>
    <p:sldId id="281" r:id="rId14"/>
    <p:sldId id="260" r:id="rId15"/>
    <p:sldId id="282" r:id="rId16"/>
    <p:sldId id="283" r:id="rId17"/>
    <p:sldId id="261" r:id="rId18"/>
    <p:sldId id="284" r:id="rId19"/>
    <p:sldId id="285" r:id="rId20"/>
    <p:sldId id="286" r:id="rId21"/>
    <p:sldId id="287" r:id="rId22"/>
    <p:sldId id="288" r:id="rId23"/>
    <p:sldId id="262" r:id="rId24"/>
    <p:sldId id="289" r:id="rId25"/>
    <p:sldId id="290" r:id="rId26"/>
    <p:sldId id="291" r:id="rId27"/>
    <p:sldId id="263" r:id="rId28"/>
    <p:sldId id="292" r:id="rId29"/>
    <p:sldId id="297" r:id="rId30"/>
    <p:sldId id="294" r:id="rId31"/>
    <p:sldId id="295" r:id="rId32"/>
    <p:sldId id="296" r:id="rId33"/>
    <p:sldId id="264" r:id="rId34"/>
    <p:sldId id="298" r:id="rId35"/>
    <p:sldId id="299" r:id="rId36"/>
    <p:sldId id="300" r:id="rId37"/>
    <p:sldId id="302" r:id="rId38"/>
    <p:sldId id="303" r:id="rId39"/>
    <p:sldId id="304" r:id="rId40"/>
    <p:sldId id="306" r:id="rId41"/>
    <p:sldId id="307" r:id="rId42"/>
    <p:sldId id="309" r:id="rId43"/>
    <p:sldId id="265" r:id="rId44"/>
    <p:sldId id="310" r:id="rId45"/>
    <p:sldId id="311" r:id="rId46"/>
    <p:sldId id="266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267" r:id="rId55"/>
    <p:sldId id="319" r:id="rId56"/>
    <p:sldId id="268" r:id="rId57"/>
    <p:sldId id="320" r:id="rId58"/>
    <p:sldId id="321" r:id="rId59"/>
    <p:sldId id="322" r:id="rId60"/>
    <p:sldId id="323" r:id="rId61"/>
    <p:sldId id="269" r:id="rId62"/>
    <p:sldId id="325" r:id="rId63"/>
    <p:sldId id="326" r:id="rId64"/>
    <p:sldId id="327" r:id="rId65"/>
    <p:sldId id="270" r:id="rId66"/>
    <p:sldId id="271" r:id="rId67"/>
    <p:sldId id="272" r:id="rId68"/>
    <p:sldId id="273" r:id="rId69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Open Sans" panose="020B0606030504020204" pitchFamily="34" charset="0"/>
      <p:regular r:id="rId78"/>
      <p:bold r:id="rId79"/>
      <p:italic r:id="rId80"/>
      <p:boldItalic r:id="rId81"/>
    </p:embeddedFont>
    <p:embeddedFont>
      <p:font typeface="Proxima Nova Black" panose="020B0604020202020204" charset="0"/>
      <p:bold r:id="rId82"/>
    </p:embeddedFont>
    <p:embeddedFont>
      <p:font typeface="Segoe UI" panose="020B0502040204020203" pitchFamily="34" charset="0"/>
      <p:regular r:id="rId83"/>
      <p:bold r:id="rId84"/>
      <p:italic r:id="rId85"/>
      <p:boldItalic r:id="rId86"/>
    </p:embeddedFont>
    <p:embeddedFont>
      <p:font typeface="Verdana" panose="020B0604030504040204" pitchFamily="34" charset="0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957" autoAdjust="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7" Type="http://schemas.openxmlformats.org/officeDocument/2006/relationships/slide" Target="slides/slide2.xml"/><Relationship Id="rId71" Type="http://schemas.openxmlformats.org/officeDocument/2006/relationships/font" Target="fonts/font2.fntdata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13.fntdata"/><Relationship Id="rId90" Type="http://schemas.openxmlformats.org/officeDocument/2006/relationships/font" Target="fonts/font2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br>
              <a:rPr lang="uk-UA" dirty="0"/>
            </a:br>
            <a:r>
              <a:rPr lang="en-US" dirty="0"/>
              <a:t>BE CAPITA</a:t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style.asp" TargetMode="External"/><Relationship Id="rId3" Type="http://schemas.openxmlformats.org/officeDocument/2006/relationships/hyperlink" Target="https://www.w3schools.com/tags/tag_title.asp" TargetMode="External"/><Relationship Id="rId7" Type="http://schemas.openxmlformats.org/officeDocument/2006/relationships/hyperlink" Target="https://www.w3schools.com/tags/tag_script.asp" TargetMode="External"/><Relationship Id="rId2" Type="http://schemas.openxmlformats.org/officeDocument/2006/relationships/hyperlink" Target="https://www.w3schools.com/tags/tag_head.as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3schools.com/tags/tag_meta.asp" TargetMode="External"/><Relationship Id="rId5" Type="http://schemas.openxmlformats.org/officeDocument/2006/relationships/hyperlink" Target="https://www.w3schools.com/tags/tag_link.asp" TargetMode="External"/><Relationship Id="rId4" Type="http://schemas.openxmlformats.org/officeDocument/2006/relationships/hyperlink" Target="https://www.w3schools.com/tags/tag_base.asp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_form_input_types.asp" TargetMode="External"/><Relationship Id="rId2" Type="http://schemas.openxmlformats.org/officeDocument/2006/relationships/hyperlink" Target="https://www.w3schools.com/html/html_form_elements.asp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w3schools.com/html/html_form_attributes.asp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html5_semantic_elements.asp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element_gt.asp" TargetMode="External"/><Relationship Id="rId3" Type="http://schemas.openxmlformats.org/officeDocument/2006/relationships/hyperlink" Target="https://www.w3schools.com/cssref/sel_id.asp" TargetMode="External"/><Relationship Id="rId7" Type="http://schemas.openxmlformats.org/officeDocument/2006/relationships/hyperlink" Target="https://www.w3schools.com/cssref/sel_element_element.asp" TargetMode="External"/><Relationship Id="rId12" Type="http://schemas.openxmlformats.org/officeDocument/2006/relationships/hyperlink" Target="https://www.w3schools.com/cssref/sel_attribute_value.asp" TargetMode="External"/><Relationship Id="rId2" Type="http://schemas.openxmlformats.org/officeDocument/2006/relationships/hyperlink" Target="https://www.w3schools.com/cssref/sel_class.as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3schools.com/cssref/sel_element_comma.asp" TargetMode="External"/><Relationship Id="rId11" Type="http://schemas.openxmlformats.org/officeDocument/2006/relationships/hyperlink" Target="https://www.w3schools.com/cssref/sel_attribute.asp" TargetMode="External"/><Relationship Id="rId5" Type="http://schemas.openxmlformats.org/officeDocument/2006/relationships/hyperlink" Target="https://www.w3schools.com/cssref/sel_element.asp" TargetMode="External"/><Relationship Id="rId10" Type="http://schemas.openxmlformats.org/officeDocument/2006/relationships/hyperlink" Target="https://www.w3schools.com/cssref/sel_gen_sibling.asp" TargetMode="External"/><Relationship Id="rId4" Type="http://schemas.openxmlformats.org/officeDocument/2006/relationships/hyperlink" Target="https://www.w3schools.com/cssref/sel_all.asp" TargetMode="External"/><Relationship Id="rId9" Type="http://schemas.openxmlformats.org/officeDocument/2006/relationships/hyperlink" Target="https://www.w3schools.com/cssref/sel_element_pluss.asp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pseudo_classes.asp" TargetMode="Externa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pseudo_elements.asp" TargetMode="Externa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w3schools.com/css/tryit.asp?filename=trycss3_box-sizing_old" TargetMode="Externa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tryit.asp?filename=trycss_position_relative" TargetMode="External"/><Relationship Id="rId2" Type="http://schemas.openxmlformats.org/officeDocument/2006/relationships/hyperlink" Target="https://www.w3schools.com/css/tryit.asp?filename=trycss_position_static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w3schools.com/css/tryit.asp?filename=trycss_position_sticky" TargetMode="External"/><Relationship Id="rId5" Type="http://schemas.openxmlformats.org/officeDocument/2006/relationships/hyperlink" Target="https://www.w3schools.com/css/tryit.asp?filename=trycss_position_absolute" TargetMode="External"/><Relationship Id="rId4" Type="http://schemas.openxmlformats.org/officeDocument/2006/relationships/hyperlink" Target="https://www.w3schools.com/css/tryit.asp?filename=trycss_position_fix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tryit.asp?filename=trycss_zindex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html/default.asp" TargetMode="External"/><Relationship Id="rId7" Type="http://schemas.openxmlformats.org/officeDocument/2006/relationships/hyperlink" Target="https://css-tricks.com/" TargetMode="External"/><Relationship Id="rId2" Type="http://schemas.openxmlformats.org/officeDocument/2006/relationships/hyperlink" Target="https://www.w3schools.com/https:/techbeacon.com/infrastructure-code-engine-heart-devo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tepoint.com/collapsing-margins/" TargetMode="External"/><Relationship Id="rId5" Type="http://schemas.openxmlformats.org/officeDocument/2006/relationships/hyperlink" Target="https://learn.javascript.ru/css-for-js" TargetMode="External"/><Relationship Id="rId4" Type="http://schemas.openxmlformats.org/officeDocument/2006/relationships/hyperlink" Target="https://www.w3schools.com/css/default.asp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erolab.co/blog/flexbox-grids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8308" y="174928"/>
            <a:ext cx="12390783" cy="668307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latin typeface="Proxima Nova Black" panose="02000506030000020004" pitchFamily="2" charset="0"/>
              </a:rPr>
              <a:t>HTML 5</a:t>
            </a:r>
            <a:br>
              <a:rPr lang="en-US" dirty="0">
                <a:latin typeface="Proxima Nova Black" panose="02000506030000020004" pitchFamily="2" charset="0"/>
              </a:rPr>
            </a:br>
            <a:r>
              <a:rPr lang="en-US" dirty="0">
                <a:latin typeface="Proxima Nova Black" panose="02000506030000020004" pitchFamily="2" charset="0"/>
              </a:rPr>
              <a:t>AND CSS</a:t>
            </a:r>
            <a:br>
              <a:rPr lang="en-US" dirty="0">
                <a:latin typeface="Proxima Nova Black" panose="02000506030000020004" pitchFamily="2" charset="0"/>
              </a:rPr>
            </a:br>
            <a:r>
              <a:rPr lang="en-US" dirty="0">
                <a:latin typeface="Proxima Nova Black" panose="02000506030000020004" pitchFamily="2" charset="0"/>
              </a:rPr>
              <a:t>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by Oksana Rudka</a:t>
            </a:r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HEAD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3688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&lt;head&gt;</a:t>
            </a:r>
            <a:r>
              <a:rPr lang="en-US" dirty="0"/>
              <a:t> element is a container for metadata (data about data) and is placed between the &lt;html&gt; tag and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&lt;body&gt;</a:t>
            </a:r>
            <a:r>
              <a:rPr lang="en-US" dirty="0"/>
              <a:t> tag. </a:t>
            </a:r>
          </a:p>
          <a:p>
            <a:endParaRPr lang="en-US" dirty="0"/>
          </a:p>
          <a:p>
            <a:r>
              <a:rPr lang="en-US" dirty="0"/>
              <a:t>HTML metadata is data about the HTML document. </a:t>
            </a:r>
          </a:p>
          <a:p>
            <a:endParaRPr lang="en-US" dirty="0"/>
          </a:p>
          <a:p>
            <a:r>
              <a:rPr lang="en-US" dirty="0"/>
              <a:t>Metadata is not displayed. Metadata typically define the document title, character set, styles, links, scripts, and other meta information. </a:t>
            </a:r>
          </a:p>
          <a:p>
            <a:endParaRPr lang="en-US" dirty="0"/>
          </a:p>
          <a:p>
            <a:r>
              <a:rPr lang="en-US" dirty="0"/>
              <a:t>The following tags describe metadata: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&lt;title&gt;</a:t>
            </a:r>
            <a:r>
              <a:rPr lang="en-US" dirty="0"/>
              <a:t>,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&lt;style&gt;</a:t>
            </a:r>
            <a:r>
              <a:rPr lang="en-US" dirty="0"/>
              <a:t>,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&lt;meta&gt;</a:t>
            </a:r>
            <a:r>
              <a:rPr lang="en-US" dirty="0"/>
              <a:t>,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&lt;link&gt;</a:t>
            </a:r>
            <a:r>
              <a:rPr lang="en-US" dirty="0"/>
              <a:t>,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&lt;script&gt; </a:t>
            </a:r>
            <a:r>
              <a:rPr lang="en-US" dirty="0"/>
              <a:t>and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&lt;base&gt;</a:t>
            </a:r>
            <a:r>
              <a:rPr lang="en-US" dirty="0"/>
              <a:t>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THE HTML &lt;HEAD&gt; ELEMENT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2642028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HEAD ELEMENTS</a:t>
            </a:r>
            <a:endParaRPr lang="uk-UA" sz="4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6B74CE-386F-4BD8-AD13-F03A27308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641502"/>
              </p:ext>
            </p:extLst>
          </p:nvPr>
        </p:nvGraphicFramePr>
        <p:xfrm>
          <a:off x="685800" y="1714502"/>
          <a:ext cx="10820400" cy="3471899"/>
        </p:xfrm>
        <a:graphic>
          <a:graphicData uri="http://schemas.openxmlformats.org/drawingml/2006/table">
            <a:tbl>
              <a:tblPr/>
              <a:tblGrid>
                <a:gridCol w="2160743">
                  <a:extLst>
                    <a:ext uri="{9D8B030D-6E8A-4147-A177-3AD203B41FA5}">
                      <a16:colId xmlns:a16="http://schemas.microsoft.com/office/drawing/2014/main" val="1631490306"/>
                    </a:ext>
                  </a:extLst>
                </a:gridCol>
                <a:gridCol w="8659657">
                  <a:extLst>
                    <a:ext uri="{9D8B030D-6E8A-4147-A177-3AD203B41FA5}">
                      <a16:colId xmlns:a16="http://schemas.microsoft.com/office/drawing/2014/main" val="1225927543"/>
                    </a:ext>
                  </a:extLst>
                </a:gridCol>
              </a:tblGrid>
              <a:tr h="627645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TAG</a:t>
                      </a:r>
                    </a:p>
                  </a:txBody>
                  <a:tcPr marL="101522" marR="50761" marT="50761" marB="5076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DESCRIPTION</a:t>
                      </a:r>
                    </a:p>
                  </a:txBody>
                  <a:tcPr marL="50761" marR="50761" marT="50761" marB="5076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169975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&lt;head&gt;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information about the document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11184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&lt;title&gt;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the title of a document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7243159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&lt;base&gt;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a default address or a default target for all links on a page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473562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&lt;link&gt;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the relationship between a document and an external resource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816976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&lt;meta&gt;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metadata about an HTML document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050370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&lt;script&gt;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a client-side script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346658"/>
                  </a:ext>
                </a:extLst>
              </a:tr>
              <a:tr h="38525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&lt;style&gt;</a:t>
                      </a:r>
                      <a:endParaRPr lang="en-US" sz="20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style information for a document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6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077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LINKS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026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HTML links are hyperlinks. </a:t>
            </a:r>
          </a:p>
          <a:p>
            <a:endParaRPr lang="en-US" dirty="0"/>
          </a:p>
          <a:p>
            <a:r>
              <a:rPr lang="en-US" dirty="0"/>
              <a:t>You can click on a link and jump to another document. </a:t>
            </a:r>
          </a:p>
          <a:p>
            <a:endParaRPr lang="en-US" dirty="0"/>
          </a:p>
          <a:p>
            <a:r>
              <a:rPr lang="en-US" dirty="0"/>
              <a:t>When you move the mouse over a link, the mouse arrow will turn into a little hand. </a:t>
            </a:r>
          </a:p>
          <a:p>
            <a:endParaRPr lang="en-US" dirty="0"/>
          </a:p>
          <a:p>
            <a:r>
              <a:rPr lang="en-US" b="1" dirty="0"/>
              <a:t>NOTE:</a:t>
            </a:r>
            <a:r>
              <a:rPr lang="en-US" dirty="0"/>
              <a:t> A link does not have to be text. It can be an image or any other HTML element.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LINKS - HYPERLINKS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134666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In HTML, links are defined with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&lt;a&gt;</a:t>
            </a:r>
            <a:r>
              <a:rPr lang="en-US" dirty="0"/>
              <a:t> tag: </a:t>
            </a:r>
          </a:p>
          <a:p>
            <a:r>
              <a:rPr lang="en-US" alt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altLang="en-US" i="1" dirty="0" err="1">
                <a:solidFill>
                  <a:srgbClr val="0000CD"/>
                </a:solidFill>
                <a:latin typeface="Consolas" panose="020B0609020204030204" pitchFamily="49" charset="0"/>
              </a:rPr>
              <a:t>url</a:t>
            </a:r>
            <a:r>
              <a:rPr lang="en-US" alt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r>
              <a:rPr lang="en-US" alt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link text</a:t>
            </a:r>
            <a:r>
              <a:rPr lang="en-US" alt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US" alt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r>
              <a:rPr lang="en-US" b="1" dirty="0"/>
              <a:t>EXAMPLE: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="https://www.w3schools.com/html/"&gt;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HTML tutorial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altLang="en-US" dirty="0"/>
              <a:t>The </a:t>
            </a:r>
            <a:r>
              <a:rPr lang="en-US" alt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en-US" dirty="0"/>
              <a:t> attribute specifies the destination address (</a:t>
            </a:r>
            <a:r>
              <a:rPr lang="en-US" altLang="en-US" dirty="0">
                <a:solidFill>
                  <a:srgbClr val="3F51B5"/>
                </a:solidFill>
                <a:latin typeface="Verdana" panose="020B0604030504040204" pitchFamily="34" charset="0"/>
              </a:rPr>
              <a:t>https://www.w3schools.com/html/</a:t>
            </a:r>
            <a:r>
              <a:rPr lang="en-US" altLang="en-US" dirty="0"/>
              <a:t>) of the link. </a:t>
            </a:r>
          </a:p>
          <a:p>
            <a:r>
              <a:rPr lang="en-US" altLang="en-US" dirty="0"/>
              <a:t>The </a:t>
            </a:r>
            <a:r>
              <a:rPr lang="en-US" altLang="en-US" b="1" dirty="0"/>
              <a:t>link text</a:t>
            </a:r>
            <a:r>
              <a:rPr lang="en-US" altLang="en-US" dirty="0"/>
              <a:t> is the visible part (Visit our HTML tutorial). Clicking on the link text will send you to the specified address.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LINKS - SYNTAX</a:t>
            </a:r>
            <a:endParaRPr lang="uk-UA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4C750E-4615-470E-B84A-AA4D2616F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239"/>
          <a:stretch/>
        </p:blipFill>
        <p:spPr>
          <a:xfrm>
            <a:off x="685800" y="5143498"/>
            <a:ext cx="5410200" cy="157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0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By default, a link will appear like this (in all browsers):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unvisited link is underlined and blue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visited link is underlined and purple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active link is underlined and red </a:t>
            </a:r>
          </a:p>
          <a:p>
            <a:r>
              <a:rPr lang="en-US" dirty="0"/>
              <a:t>You can change the default colors, by using CSS:</a:t>
            </a:r>
            <a:endParaRPr lang="en-US" alt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LINKS COLORS</a:t>
            </a:r>
            <a:endParaRPr lang="uk-UA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333EB-D34A-465C-AF56-91ED2C67FD03}"/>
              </a:ext>
            </a:extLst>
          </p:cNvPr>
          <p:cNvSpPr/>
          <p:nvPr/>
        </p:nvSpPr>
        <p:spPr>
          <a:xfrm>
            <a:off x="9966960" y="5692140"/>
            <a:ext cx="1539240" cy="643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541042-D8A9-440F-8FF3-17C1F0DC6509}"/>
              </a:ext>
            </a:extLst>
          </p:cNvPr>
          <p:cNvSpPr/>
          <p:nvPr/>
        </p:nvSpPr>
        <p:spPr>
          <a:xfrm>
            <a:off x="7688580" y="857251"/>
            <a:ext cx="381762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&lt;style&gt;</a:t>
            </a:r>
            <a:br>
              <a:rPr lang="en-US" sz="1400" dirty="0"/>
            </a:b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a:link 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 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green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 background-color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transparent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 text-decoration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none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a:visited 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pink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background-color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transparent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text-decoration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none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a:hover 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red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background-color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transparent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text-decoration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underline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a:active </a:t>
            </a:r>
            <a:r>
              <a:rPr lang="en-US" sz="1400" dirty="0">
                <a:latin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yellow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background-color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transparent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 text-decoration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 underline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b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</a:rPr>
              <a:t>}</a:t>
            </a:r>
            <a:br>
              <a:rPr lang="en-US" sz="1400" dirty="0"/>
            </a:b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&lt;/style&gt;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2041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target</a:t>
            </a:r>
            <a:r>
              <a:rPr lang="en-US" dirty="0"/>
              <a:t> attribute specifies where to open the linked document. </a:t>
            </a:r>
          </a:p>
          <a:p>
            <a:endParaRPr lang="en-US" dirty="0"/>
          </a:p>
          <a:p>
            <a:r>
              <a:rPr lang="en-US" dirty="0"/>
              <a:t>The target attribute can have one of the following values: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_blank - Opens the linked document in a new window or tab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_self - Opens the linked document in the same window/tab as it was clicked (this is default)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_parent - Opens the linked document in the parent frame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_top - Opens the linked document in the full body of the window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framename</a:t>
            </a:r>
            <a:r>
              <a:rPr lang="en-US" dirty="0"/>
              <a:t> - Opens the linked document in a named frame</a:t>
            </a:r>
            <a:endParaRPr lang="en-US" alt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LINKS – THE TARGET ATTRIBUTE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583946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&lt;a&gt;</a:t>
            </a:r>
            <a:r>
              <a:rPr lang="en-US" dirty="0"/>
              <a:t> element to define a link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href</a:t>
            </a:r>
            <a:r>
              <a:rPr lang="en-US" dirty="0"/>
              <a:t> attribute to define the link address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target</a:t>
            </a:r>
            <a:r>
              <a:rPr lang="en-US" dirty="0"/>
              <a:t> attribute to define where to open the linked document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element (inside &lt;a&gt;) to use an image as a link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id</a:t>
            </a:r>
            <a:r>
              <a:rPr lang="en-US" dirty="0"/>
              <a:t> attribute (id="value") to define bookmarks in a page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href</a:t>
            </a:r>
            <a:r>
              <a:rPr lang="en-US" dirty="0"/>
              <a:t> attribute (</a:t>
            </a:r>
            <a:r>
              <a:rPr lang="en-US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href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="#</a:t>
            </a:r>
            <a:r>
              <a:rPr lang="en-US" altLang="en-US" i="1" dirty="0">
                <a:solidFill>
                  <a:srgbClr val="000000"/>
                </a:solidFill>
                <a:latin typeface="Verdana" panose="020B0604030504040204" pitchFamily="34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"</a:t>
            </a:r>
            <a:r>
              <a:rPr lang="en-US" dirty="0"/>
              <a:t>) to link to the bookmark</a:t>
            </a:r>
            <a:endParaRPr lang="en-US" alt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CHAPTER SUMMARY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69180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IMAGES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3533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820400" cy="1714502"/>
          </a:xfrm>
        </p:spPr>
        <p:txBody>
          <a:bodyPr/>
          <a:lstStyle/>
          <a:p>
            <a:r>
              <a:rPr lang="en-US" dirty="0"/>
              <a:t>AGENDA</a:t>
            </a:r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2400301"/>
            <a:ext cx="4274820" cy="3810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HTML?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 Head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 Links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 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 Tables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 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HTML5 Semantic Elements</a:t>
            </a:r>
            <a:endParaRPr lang="uk-UA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D63D710-1F0C-47FA-808D-064AEFC05619}"/>
              </a:ext>
            </a:extLst>
          </p:cNvPr>
          <p:cNvSpPr txBox="1">
            <a:spLocks/>
          </p:cNvSpPr>
          <p:nvPr/>
        </p:nvSpPr>
        <p:spPr>
          <a:xfrm>
            <a:off x="5974082" y="2400301"/>
            <a:ext cx="4274820" cy="3810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CSS?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Selectors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 Pseudo-classes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 Pseudo-elements</a:t>
            </a:r>
            <a:endParaRPr lang="uk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 Specificity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Size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Margin Collapse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68882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In HTML, images are defined with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tag.</a:t>
            </a:r>
          </a:p>
          <a:p>
            <a:r>
              <a:rPr lang="en-US" dirty="0"/>
              <a:t>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dirty="0"/>
              <a:t> tag is empty, it contains attributes only, and does not have a closing tag. </a:t>
            </a:r>
          </a:p>
          <a:p>
            <a:r>
              <a:rPr lang="en-US" dirty="0"/>
              <a:t>The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src</a:t>
            </a:r>
            <a:r>
              <a:rPr lang="en-US" dirty="0"/>
              <a:t> </a:t>
            </a:r>
            <a:r>
              <a:rPr lang="en-US" dirty="0" err="1"/>
              <a:t>attributee</a:t>
            </a:r>
            <a:r>
              <a:rPr lang="en-US" dirty="0"/>
              <a:t> specifies the URL (web address) of the image: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i="1" dirty="0" err="1">
                <a:solidFill>
                  <a:srgbClr val="0000CD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IMAGES SYNTAX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1990991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IMAGES SYNTAX</a:t>
            </a:r>
            <a:endParaRPr lang="uk-UA" sz="44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714502"/>
            <a:ext cx="9127901" cy="3810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/>
              <a:t>THE ALT ATTRIBIMUTE</a:t>
            </a:r>
          </a:p>
          <a:p>
            <a:r>
              <a:rPr lang="en-US" altLang="en-US" dirty="0"/>
              <a:t>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alt</a:t>
            </a:r>
            <a:r>
              <a:rPr lang="en-US" altLang="en-US" dirty="0"/>
              <a:t> attribute provides an alternate text for an image, if the user for some reason cannot view it (because of slow connection, an error in the </a:t>
            </a:r>
            <a:r>
              <a:rPr lang="en-US" altLang="en-US" dirty="0" err="1"/>
              <a:t>src</a:t>
            </a:r>
            <a:r>
              <a:rPr lang="en-US" altLang="en-US" dirty="0"/>
              <a:t> attribute, or if the user uses a screen reader). The value of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alt</a:t>
            </a:r>
            <a:r>
              <a:rPr lang="en-US" altLang="en-US" dirty="0"/>
              <a:t> attribute should describe the image: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="img_chania.jpg"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alt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="Flowers in Chania"&gt;</a:t>
            </a:r>
          </a:p>
          <a:p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en-US" b="1" dirty="0"/>
              <a:t>IMAGE SIZE - WIDTH AND HEIGHT</a:t>
            </a:r>
          </a:p>
          <a:p>
            <a:r>
              <a:rPr lang="en-US" altLang="en-US" dirty="0"/>
              <a:t>You can use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width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height</a:t>
            </a:r>
            <a:r>
              <a:rPr lang="en-US" altLang="en-US" dirty="0"/>
              <a:t> attributes:</a:t>
            </a:r>
          </a:p>
          <a:p>
            <a:endParaRPr lang="en-US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47401-1B39-444B-B098-DD216EDBE5E2}"/>
              </a:ext>
            </a:extLst>
          </p:cNvPr>
          <p:cNvSpPr/>
          <p:nvPr/>
        </p:nvSpPr>
        <p:spPr>
          <a:xfrm>
            <a:off x="685797" y="4943444"/>
            <a:ext cx="105960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="img_girl.jpg"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alt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="Girl in a jacket"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width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="500"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height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="600"&gt;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462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IMAGES SYNTAX</a:t>
            </a:r>
            <a:endParaRPr lang="uk-UA" sz="44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714502"/>
            <a:ext cx="10820400" cy="3810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/>
              <a:t> element to define an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src</a:t>
            </a:r>
            <a:r>
              <a:rPr lang="en-US" altLang="en-US" dirty="0"/>
              <a:t> attribute to define the URL of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alt</a:t>
            </a:r>
            <a:r>
              <a:rPr lang="en-US" altLang="en-US" dirty="0"/>
              <a:t> attribute to define an alternate text for an image, if it cannot be displayed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width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height</a:t>
            </a:r>
            <a:r>
              <a:rPr lang="en-US" altLang="en-US" dirty="0"/>
              <a:t> attributes to define the size of the image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CSS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width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height</a:t>
            </a:r>
            <a:r>
              <a:rPr lang="en-US" altLang="en-US" dirty="0"/>
              <a:t> properties to define the size of the image (alternatively)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CSS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dirty="0"/>
              <a:t> property to let the image float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&lt;map&gt;</a:t>
            </a:r>
            <a:r>
              <a:rPr lang="en-US" altLang="en-US" dirty="0"/>
              <a:t> element to define an image-map (Demo)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&lt;area&gt;</a:t>
            </a:r>
            <a:r>
              <a:rPr lang="en-US" altLang="en-US" dirty="0"/>
              <a:t> element to define the clickable areas in the image-map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img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/>
              <a:t>'s element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usemap</a:t>
            </a:r>
            <a:r>
              <a:rPr lang="en-US" altLang="en-US" dirty="0"/>
              <a:t> attribute to point to an image-map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/>
              <a:t>Use 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&lt;picture&gt;</a:t>
            </a:r>
            <a:r>
              <a:rPr lang="en-US" altLang="en-US" dirty="0"/>
              <a:t> element to show different images for different devices</a:t>
            </a:r>
          </a:p>
        </p:txBody>
      </p:sp>
    </p:spTree>
    <p:extLst>
      <p:ext uri="{BB962C8B-B14F-4D97-AF65-F5344CB8AC3E}">
        <p14:creationId xmlns:p14="http://schemas.microsoft.com/office/powerpoint/2010/main" val="13816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1" y="685799"/>
            <a:ext cx="10820400" cy="4800601"/>
          </a:xfrm>
        </p:spPr>
        <p:txBody>
          <a:bodyPr/>
          <a:lstStyle/>
          <a:p>
            <a:r>
              <a:rPr lang="en-US" dirty="0"/>
              <a:t>HTML TABLES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130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DEFINING AN HTML TABLE</a:t>
            </a:r>
            <a:endParaRPr lang="uk-UA" sz="44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714502"/>
            <a:ext cx="10820400" cy="3810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An HTML table is defined with the &lt;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table&gt;</a:t>
            </a:r>
            <a:r>
              <a:rPr lang="en-US" altLang="en-US" dirty="0"/>
              <a:t> tag. Each table row is defined with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&lt;tr&gt;</a:t>
            </a:r>
            <a:r>
              <a:rPr lang="en-US" altLang="en-US" dirty="0"/>
              <a:t> tag. A table header is defined with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th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/>
              <a:t> tag. By default, table headings are bold and centered. A table data/cell is defined with the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&lt;td&gt;</a:t>
            </a:r>
            <a:r>
              <a:rPr lang="en-US" altLang="en-US" dirty="0"/>
              <a:t> tag.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30199-9077-4D4A-9D38-1F93CC3C77FA}"/>
              </a:ext>
            </a:extLst>
          </p:cNvPr>
          <p:cNvSpPr/>
          <p:nvPr/>
        </p:nvSpPr>
        <p:spPr>
          <a:xfrm>
            <a:off x="685797" y="2816068"/>
            <a:ext cx="3755805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style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="width:100%"&gt;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latin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latin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Age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 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Jill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Smith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50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Eve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Jackson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94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B747CB-F0A8-4B6A-B65C-1F3B3290C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268" y="2708909"/>
            <a:ext cx="8003884" cy="17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35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DEFINING AN HTML TABLE</a:t>
            </a:r>
            <a:endParaRPr lang="uk-UA" sz="44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714502"/>
            <a:ext cx="10820400" cy="3810000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An HTML table with a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thead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tbody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/>
              <a:t>, and a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tfoot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&gt; </a:t>
            </a:r>
            <a:r>
              <a:rPr lang="en-US" altLang="en-US" dirty="0"/>
              <a:t>element: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30199-9077-4D4A-9D38-1F93CC3C77FA}"/>
              </a:ext>
            </a:extLst>
          </p:cNvPr>
          <p:cNvSpPr/>
          <p:nvPr/>
        </p:nvSpPr>
        <p:spPr>
          <a:xfrm>
            <a:off x="685798" y="2222808"/>
            <a:ext cx="37558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    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Month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Saving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thead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    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January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$100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&lt;/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    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latin typeface="Consolas" panose="020B0609020204030204" pitchFamily="49" charset="0"/>
              </a:rPr>
              <a:t>Fabruary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$80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 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   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 &lt;/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tbody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94D788-337B-4D00-8EEA-ECB7BAB8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492" y="2145195"/>
            <a:ext cx="3162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93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939532"/>
            <a:ext cx="10820400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To make a cell span more than one column, use the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colspan</a:t>
            </a:r>
            <a:r>
              <a:rPr lang="en-US" altLang="en-US" dirty="0"/>
              <a:t> attribute: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30199-9077-4D4A-9D38-1F93CC3C77FA}"/>
              </a:ext>
            </a:extLst>
          </p:cNvPr>
          <p:cNvSpPr/>
          <p:nvPr/>
        </p:nvSpPr>
        <p:spPr>
          <a:xfrm>
            <a:off x="685797" y="2816068"/>
            <a:ext cx="37558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style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="width:100%"&gt;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colspan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="2"&gt;</a:t>
            </a:r>
            <a:r>
              <a:rPr lang="en-US" sz="1400" dirty="0">
                <a:latin typeface="Consolas" panose="020B0609020204030204" pitchFamily="49" charset="0"/>
              </a:rPr>
              <a:t>Telephone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Bill Gates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55577854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55577855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HTML TABLE - CELLS THAT SPAN MANY COLUMNS</a:t>
            </a:r>
            <a:endParaRPr lang="uk-UA" sz="4400" dirty="0">
              <a:latin typeface="Proxima Nova Black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0DF81-77A9-45BE-9B36-31D72624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79" y="2816069"/>
            <a:ext cx="7406640" cy="14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7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939532"/>
            <a:ext cx="10820400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To make a cell span more than one row, use the </a:t>
            </a:r>
            <a:r>
              <a:rPr lang="en-US" altLang="en-US" dirty="0" err="1">
                <a:solidFill>
                  <a:srgbClr val="DC143C"/>
                </a:solidFill>
                <a:latin typeface="Consolas" panose="020B0609020204030204" pitchFamily="49" charset="0"/>
              </a:rPr>
              <a:t>rowspan</a:t>
            </a:r>
            <a:r>
              <a:rPr lang="en-US" altLang="en-US" dirty="0"/>
              <a:t> attribute: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30199-9077-4D4A-9D38-1F93CC3C77FA}"/>
              </a:ext>
            </a:extLst>
          </p:cNvPr>
          <p:cNvSpPr/>
          <p:nvPr/>
        </p:nvSpPr>
        <p:spPr>
          <a:xfrm>
            <a:off x="685797" y="2816068"/>
            <a:ext cx="375580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style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="width:100%"&gt;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Name: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Bill Gates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rowspan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="2"&gt;</a:t>
            </a:r>
            <a:r>
              <a:rPr lang="en-US" sz="1400" dirty="0">
                <a:latin typeface="Consolas" panose="020B0609020204030204" pitchFamily="49" charset="0"/>
              </a:rPr>
              <a:t>Telephone: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rgbClr val="A52A2A"/>
                </a:solidFill>
                <a:latin typeface="Consolas" panose="020B0609020204030204" pitchFamily="49" charset="0"/>
              </a:rPr>
              <a:t>th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55577854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latin typeface="Consolas" panose="020B0609020204030204" pitchFamily="49" charset="0"/>
              </a:rPr>
              <a:t>55577855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/td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latin typeface="Consolas" panose="020B0609020204030204" pitchFamily="49" charset="0"/>
              </a:rPr>
              <a:t>  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/tr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400" dirty="0"/>
            </a:b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A52A2A"/>
                </a:solidFill>
                <a:latin typeface="Consolas" panose="020B0609020204030204" pitchFamily="49" charset="0"/>
              </a:rPr>
              <a:t>/table</a:t>
            </a:r>
            <a:r>
              <a:rPr lang="en-US" sz="1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HTML TABLE - CELLS THAT SPAN MANY ROWS</a:t>
            </a:r>
            <a:endParaRPr lang="uk-UA" sz="4400" dirty="0">
              <a:latin typeface="Proxima Nova Black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D416F-F814-4F06-954E-E78B3ED6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602" y="2819640"/>
            <a:ext cx="7103997" cy="14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2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937259" y="1577343"/>
            <a:ext cx="10820400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HTML </a:t>
            </a:r>
            <a:r>
              <a:rPr lang="en-US" altLang="en-US" dirty="0">
                <a:solidFill>
                  <a:srgbClr val="DC143C"/>
                </a:solidFill>
              </a:rPr>
              <a:t>&lt;table&gt;</a:t>
            </a:r>
            <a:r>
              <a:rPr lang="en-US" altLang="en-US" dirty="0">
                <a:solidFill>
                  <a:srgbClr val="000000"/>
                </a:solidFill>
              </a:rPr>
              <a:t> element to define a table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HTML </a:t>
            </a:r>
            <a:r>
              <a:rPr lang="en-US" altLang="en-US" dirty="0">
                <a:solidFill>
                  <a:srgbClr val="DC143C"/>
                </a:solidFill>
              </a:rPr>
              <a:t>&lt;tr&gt;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000000"/>
                </a:solidFill>
              </a:rPr>
              <a:t> </a:t>
            </a:r>
            <a:r>
              <a:rPr lang="en-US" altLang="en-US" dirty="0">
                <a:solidFill>
                  <a:srgbClr val="DC143C"/>
                </a:solidFill>
              </a:rPr>
              <a:t> &lt;td&gt;</a:t>
            </a:r>
            <a:r>
              <a:rPr lang="en-US" altLang="en-US" dirty="0"/>
              <a:t>,</a:t>
            </a:r>
            <a:r>
              <a:rPr lang="en-US" altLang="en-US" dirty="0">
                <a:solidFill>
                  <a:srgbClr val="DC143C"/>
                </a:solidFill>
              </a:rPr>
              <a:t> &lt;</a:t>
            </a:r>
            <a:r>
              <a:rPr lang="en-US" altLang="en-US" dirty="0" err="1">
                <a:solidFill>
                  <a:srgbClr val="DC143C"/>
                </a:solidFill>
              </a:rPr>
              <a:t>th</a:t>
            </a:r>
            <a:r>
              <a:rPr lang="en-US" altLang="en-US" dirty="0">
                <a:solidFill>
                  <a:srgbClr val="DC143C"/>
                </a:solidFill>
              </a:rPr>
              <a:t>&gt; </a:t>
            </a:r>
            <a:r>
              <a:rPr lang="en-US" altLang="en-US" dirty="0">
                <a:solidFill>
                  <a:srgbClr val="000000"/>
                </a:solidFill>
              </a:rPr>
              <a:t>element to define a table row, data, heading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HTML </a:t>
            </a:r>
            <a:r>
              <a:rPr lang="en-US" altLang="en-US" dirty="0">
                <a:solidFill>
                  <a:srgbClr val="DC143C"/>
                </a:solidFill>
              </a:rPr>
              <a:t>&lt;caption&gt;</a:t>
            </a:r>
            <a:r>
              <a:rPr lang="en-US" altLang="en-US" dirty="0">
                <a:solidFill>
                  <a:srgbClr val="000000"/>
                </a:solidFill>
              </a:rPr>
              <a:t> element to define a table caption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CSS </a:t>
            </a:r>
            <a:r>
              <a:rPr lang="en-US" altLang="en-US" dirty="0">
                <a:solidFill>
                  <a:srgbClr val="DC143C"/>
                </a:solidFill>
              </a:rPr>
              <a:t>border</a:t>
            </a:r>
            <a:r>
              <a:rPr lang="en-US" altLang="en-US" dirty="0">
                <a:solidFill>
                  <a:srgbClr val="000000"/>
                </a:solidFill>
              </a:rPr>
              <a:t> property to define a border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CSS </a:t>
            </a:r>
            <a:r>
              <a:rPr lang="en-US" altLang="en-US" dirty="0">
                <a:solidFill>
                  <a:srgbClr val="DC143C"/>
                </a:solidFill>
              </a:rPr>
              <a:t>border-collapse</a:t>
            </a:r>
            <a:r>
              <a:rPr lang="en-US" altLang="en-US" dirty="0">
                <a:solidFill>
                  <a:srgbClr val="000000"/>
                </a:solidFill>
              </a:rPr>
              <a:t> property to collapse cell borders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CSS </a:t>
            </a:r>
            <a:r>
              <a:rPr lang="en-US" altLang="en-US" dirty="0">
                <a:solidFill>
                  <a:srgbClr val="DC143C"/>
                </a:solidFill>
              </a:rPr>
              <a:t>padding</a:t>
            </a:r>
            <a:r>
              <a:rPr lang="en-US" altLang="en-US" dirty="0">
                <a:solidFill>
                  <a:srgbClr val="000000"/>
                </a:solidFill>
              </a:rPr>
              <a:t> property to add padding to cells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CSS </a:t>
            </a:r>
            <a:r>
              <a:rPr lang="en-US" altLang="en-US" dirty="0">
                <a:solidFill>
                  <a:srgbClr val="DC143C"/>
                </a:solidFill>
              </a:rPr>
              <a:t>text-align</a:t>
            </a:r>
            <a:r>
              <a:rPr lang="en-US" altLang="en-US" dirty="0">
                <a:solidFill>
                  <a:srgbClr val="000000"/>
                </a:solidFill>
              </a:rPr>
              <a:t> property to align cell text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 CSS </a:t>
            </a:r>
            <a:r>
              <a:rPr lang="en-US" altLang="en-US" dirty="0">
                <a:solidFill>
                  <a:srgbClr val="DC143C"/>
                </a:solidFill>
              </a:rPr>
              <a:t>border-spacing</a:t>
            </a:r>
            <a:r>
              <a:rPr lang="en-US" altLang="en-US" dirty="0">
                <a:solidFill>
                  <a:srgbClr val="000000"/>
                </a:solidFill>
              </a:rPr>
              <a:t> property to set the spacing between cells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 </a:t>
            </a:r>
            <a:r>
              <a:rPr lang="en-US" altLang="en-US" dirty="0" err="1">
                <a:solidFill>
                  <a:srgbClr val="DC143C"/>
                </a:solidFill>
              </a:rPr>
              <a:t>colspan</a:t>
            </a:r>
            <a:r>
              <a:rPr lang="en-US" altLang="en-US" dirty="0">
                <a:solidFill>
                  <a:srgbClr val="000000"/>
                </a:solidFill>
              </a:rPr>
              <a:t> attribute to make a cell span many columns</a:t>
            </a:r>
          </a:p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Use the </a:t>
            </a:r>
            <a:r>
              <a:rPr lang="en-US" altLang="en-US" dirty="0" err="1">
                <a:solidFill>
                  <a:srgbClr val="DC143C"/>
                </a:solidFill>
              </a:rPr>
              <a:t>rowspan</a:t>
            </a:r>
            <a:r>
              <a:rPr lang="en-US" altLang="en-US" dirty="0">
                <a:solidFill>
                  <a:srgbClr val="000000"/>
                </a:solidFill>
              </a:rPr>
              <a:t> attribute to make a cell span many rows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TABLE SUMMARY</a:t>
            </a:r>
            <a:endParaRPr lang="uk-UA" sz="4400" dirty="0">
              <a:latin typeface="Proxima Nova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3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FORMS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3708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HTML?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838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577343"/>
            <a:ext cx="10820400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 HTML 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&lt;form&gt;</a:t>
            </a:r>
            <a:r>
              <a:rPr lang="en-US" altLang="en-US" dirty="0">
                <a:solidFill>
                  <a:srgbClr val="000000"/>
                </a:solidFill>
              </a:rPr>
              <a:t> element defines a form that is used to collect user input: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THE &lt;FORM&gt; ELEMENT</a:t>
            </a:r>
            <a:endParaRPr lang="uk-UA" sz="4400" dirty="0">
              <a:latin typeface="Proxima Nova Black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5DFDBD-49AC-4B74-8723-61A4D7BE6CBE}"/>
              </a:ext>
            </a:extLst>
          </p:cNvPr>
          <p:cNvSpPr/>
          <p:nvPr/>
        </p:nvSpPr>
        <p:spPr>
          <a:xfrm>
            <a:off x="685799" y="240979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.</a:t>
            </a:r>
            <a:br>
              <a:rPr lang="en-US" dirty="0"/>
            </a:br>
            <a:r>
              <a:rPr lang="en-US" i="1" dirty="0">
                <a:latin typeface="Consolas" panose="020B0609020204030204" pitchFamily="49" charset="0"/>
              </a:rPr>
              <a:t>form elements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.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D8918-F804-4E28-9341-2364915DA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26" y="2409799"/>
            <a:ext cx="6607473" cy="2162201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A2774C1-3EF0-4BE7-BBED-14965375B9CF}"/>
              </a:ext>
            </a:extLst>
          </p:cNvPr>
          <p:cNvSpPr txBox="1">
            <a:spLocks/>
          </p:cNvSpPr>
          <p:nvPr/>
        </p:nvSpPr>
        <p:spPr>
          <a:xfrm>
            <a:off x="685799" y="4838171"/>
            <a:ext cx="9099885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An HTML form contains </a:t>
            </a:r>
            <a:r>
              <a:rPr lang="en-US" altLang="en-US" b="1" dirty="0">
                <a:solidFill>
                  <a:srgbClr val="000000"/>
                </a:solidFill>
              </a:rPr>
              <a:t>form elements.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Form elements are different types of input elements, like text fields, checkboxes, radio buttons, submit buttons, and more.</a:t>
            </a:r>
          </a:p>
        </p:txBody>
      </p:sp>
    </p:spTree>
    <p:extLst>
      <p:ext uri="{BB962C8B-B14F-4D97-AF65-F5344CB8AC3E}">
        <p14:creationId xmlns:p14="http://schemas.microsoft.com/office/powerpoint/2010/main" val="1955976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642008C-0CAD-435F-9980-089F07BD979F}"/>
              </a:ext>
            </a:extLst>
          </p:cNvPr>
          <p:cNvSpPr txBox="1">
            <a:spLocks/>
          </p:cNvSpPr>
          <p:nvPr/>
        </p:nvSpPr>
        <p:spPr>
          <a:xfrm>
            <a:off x="685799" y="1676000"/>
            <a:ext cx="10820400" cy="548638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 </a:t>
            </a:r>
            <a:r>
              <a:rPr lang="en-US" altLang="en-US" dirty="0">
                <a:solidFill>
                  <a:srgbClr val="DC143C"/>
                </a:solidFill>
              </a:rPr>
              <a:t>&lt;input&gt;</a:t>
            </a:r>
            <a:r>
              <a:rPr lang="en-US" altLang="en-US" dirty="0">
                <a:solidFill>
                  <a:srgbClr val="000000"/>
                </a:solidFill>
              </a:rPr>
              <a:t> element is the most important form element.</a:t>
            </a: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 </a:t>
            </a:r>
            <a:r>
              <a:rPr lang="en-US" altLang="en-US" dirty="0">
                <a:solidFill>
                  <a:srgbClr val="DC143C"/>
                </a:solidFill>
              </a:rPr>
              <a:t>&lt;input&gt;</a:t>
            </a:r>
            <a:r>
              <a:rPr lang="en-US" altLang="en-US" dirty="0">
                <a:solidFill>
                  <a:srgbClr val="000000"/>
                </a:solidFill>
              </a:rPr>
              <a:t> element can be displayed in several ways, depending on the </a:t>
            </a:r>
            <a:r>
              <a:rPr lang="en-US" altLang="en-US" b="1" dirty="0">
                <a:solidFill>
                  <a:srgbClr val="000000"/>
                </a:solidFill>
              </a:rPr>
              <a:t>type</a:t>
            </a:r>
            <a:r>
              <a:rPr lang="en-US" altLang="en-US" dirty="0">
                <a:solidFill>
                  <a:srgbClr val="000000"/>
                </a:solidFill>
              </a:rPr>
              <a:t> attribute.</a:t>
            </a: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Here are some examples:</a:t>
            </a:r>
            <a:endParaRPr lang="en-US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THE &lt;INPUT&gt; ELEMENT</a:t>
            </a:r>
            <a:endParaRPr lang="uk-UA" sz="4400" dirty="0">
              <a:latin typeface="Proxima Nova Black" panose="020B060402020202020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5D3AFE-BBA8-4CA8-8788-124322AF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32599"/>
              </p:ext>
            </p:extLst>
          </p:nvPr>
        </p:nvGraphicFramePr>
        <p:xfrm>
          <a:off x="685799" y="2872993"/>
          <a:ext cx="10820400" cy="1760370"/>
        </p:xfrm>
        <a:graphic>
          <a:graphicData uri="http://schemas.openxmlformats.org/drawingml/2006/table">
            <a:tbl>
              <a:tblPr/>
              <a:tblGrid>
                <a:gridCol w="3886201">
                  <a:extLst>
                    <a:ext uri="{9D8B030D-6E8A-4147-A177-3AD203B41FA5}">
                      <a16:colId xmlns:a16="http://schemas.microsoft.com/office/drawing/2014/main" val="1090019343"/>
                    </a:ext>
                  </a:extLst>
                </a:gridCol>
                <a:gridCol w="6934199">
                  <a:extLst>
                    <a:ext uri="{9D8B030D-6E8A-4147-A177-3AD203B41FA5}">
                      <a16:colId xmlns:a16="http://schemas.microsoft.com/office/drawing/2014/main" val="2488946412"/>
                    </a:ext>
                  </a:extLst>
                </a:gridCol>
              </a:tblGrid>
              <a:tr h="54140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TYPE</a:t>
                      </a:r>
                    </a:p>
                  </a:txBody>
                  <a:tcPr marL="101522" marR="50761" marT="50761" marB="5076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DESCRIPTION</a:t>
                      </a:r>
                    </a:p>
                  </a:txBody>
                  <a:tcPr marL="50761" marR="50761" marT="50761" marB="50761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80863"/>
                  </a:ext>
                </a:extLst>
              </a:tr>
              <a:tr h="32856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&lt;input type="text"&gt;</a:t>
                      </a: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a one-line text input field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778538"/>
                  </a:ext>
                </a:extLst>
              </a:tr>
              <a:tr h="32856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&lt;input type="radio"&gt;</a:t>
                      </a: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a radio button (for selecting one of many choices)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44895"/>
                  </a:ext>
                </a:extLst>
              </a:tr>
              <a:tr h="328561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&lt;input type="submit"&gt;</a:t>
                      </a:r>
                    </a:p>
                  </a:txBody>
                  <a:tcPr marL="101522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Defines a submit button (for submitting the form)</a:t>
                      </a:r>
                    </a:p>
                  </a:txBody>
                  <a:tcPr marL="50761" marR="50761" marT="50761" marB="5076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30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629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56A2E7-FBAC-4CD4-92EA-E5FAEE92E11B}"/>
              </a:ext>
            </a:extLst>
          </p:cNvPr>
          <p:cNvSpPr/>
          <p:nvPr/>
        </p:nvSpPr>
        <p:spPr>
          <a:xfrm>
            <a:off x="594357" y="508042"/>
            <a:ext cx="10911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THE &lt;INPUT&gt; ELEMENT</a:t>
            </a:r>
            <a:endParaRPr lang="uk-UA" sz="4400" dirty="0">
              <a:latin typeface="Proxima Nova Black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E1DF6-C9FB-44CC-8C3B-F61B2BB143C3}"/>
              </a:ext>
            </a:extLst>
          </p:cNvPr>
          <p:cNvSpPr/>
          <p:nvPr/>
        </p:nvSpPr>
        <p:spPr>
          <a:xfrm>
            <a:off x="685799" y="1671653"/>
            <a:ext cx="6096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 First name: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firstname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 Last name: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37941E-BD09-4CB2-9EF4-A5D296561026}"/>
              </a:ext>
            </a:extLst>
          </p:cNvPr>
          <p:cNvSpPr/>
          <p:nvPr/>
        </p:nvSpPr>
        <p:spPr>
          <a:xfrm>
            <a:off x="6781799" y="1671653"/>
            <a:ext cx="47243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="radio"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="gender"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="male"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checked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 Male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="radio"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="gender"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="female"&gt;</a:t>
            </a:r>
            <a:r>
              <a:rPr lang="en-US" dirty="0">
                <a:latin typeface="Consolas" panose="020B0609020204030204" pitchFamily="49" charset="0"/>
              </a:rPr>
              <a:t> Female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="radio"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="gender"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 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="other"&gt;</a:t>
            </a:r>
            <a:r>
              <a:rPr lang="en-US" dirty="0">
                <a:latin typeface="Consolas" panose="020B0609020204030204" pitchFamily="49" charset="0"/>
              </a:rPr>
              <a:t> Other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B39BD-3519-4EFE-9F1D-F40247C3D9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60"/>
          <a:stretch/>
        </p:blipFill>
        <p:spPr>
          <a:xfrm>
            <a:off x="685800" y="4123919"/>
            <a:ext cx="3501190" cy="17543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2A5F0-78CD-42E3-89DD-2E0BC3C5A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99" y="4293937"/>
            <a:ext cx="4536075" cy="14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43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b="1" dirty="0"/>
              <a:t>THE TARGET ATTRIBUTE</a:t>
            </a:r>
          </a:p>
          <a:p>
            <a:r>
              <a:rPr lang="en-US" dirty="0"/>
              <a:t>The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target</a:t>
            </a:r>
            <a:r>
              <a:rPr lang="en-US" dirty="0"/>
              <a:t> attribute specifies if the submitted result will open in a new browser tab, a frame, or in the current window. </a:t>
            </a:r>
          </a:p>
          <a:p>
            <a:r>
              <a:rPr lang="en-US" dirty="0"/>
              <a:t>The default value is "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_self</a:t>
            </a:r>
            <a:r>
              <a:rPr lang="en-US" dirty="0"/>
              <a:t>" which means the form will be submitted in the current window. To make the form result open in a new browser tab, use the value "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_blank</a:t>
            </a:r>
            <a:r>
              <a:rPr lang="en-US" dirty="0"/>
              <a:t>":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action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action_page.php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target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="_blank"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THE FORM ATTRIBUTES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2503415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2279982"/>
          </a:xfrm>
        </p:spPr>
        <p:txBody>
          <a:bodyPr/>
          <a:lstStyle/>
          <a:p>
            <a:r>
              <a:rPr lang="en-US" b="1" dirty="0"/>
              <a:t>THE METHOD ATTRIBUTE</a:t>
            </a:r>
          </a:p>
          <a:p>
            <a:r>
              <a:rPr lang="en-US" dirty="0"/>
              <a:t>The </a:t>
            </a:r>
            <a:r>
              <a:rPr lang="en-US" altLang="en-US" dirty="0">
                <a:solidFill>
                  <a:srgbClr val="DC143C"/>
                </a:solidFill>
                <a:latin typeface="Consolas" panose="020B0609020204030204" pitchFamily="49" charset="0"/>
              </a:rPr>
              <a:t>method</a:t>
            </a:r>
            <a:r>
              <a:rPr lang="en-US" dirty="0"/>
              <a:t> attribute specifies the HTTP method (</a:t>
            </a:r>
            <a:r>
              <a:rPr lang="en-US" b="1" dirty="0"/>
              <a:t>GET</a:t>
            </a:r>
            <a:r>
              <a:rPr lang="en-US" dirty="0"/>
              <a:t> or </a:t>
            </a:r>
            <a:r>
              <a:rPr lang="en-US" b="1" dirty="0"/>
              <a:t>POST</a:t>
            </a:r>
            <a:r>
              <a:rPr lang="en-US" dirty="0"/>
              <a:t>) to be used when submitting the form data: 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action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action_page.php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="get"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action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action_page.php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="post"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THE FORM ATTRIBUTES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4060060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b="1" dirty="0"/>
              <a:t>THE NAME ATTRIBUTE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Each input field must have a </a:t>
            </a:r>
            <a:r>
              <a:rPr lang="en-US" altLang="en-US" dirty="0">
                <a:solidFill>
                  <a:srgbClr val="DC143C"/>
                </a:solidFill>
              </a:rPr>
              <a:t>name</a:t>
            </a:r>
            <a:r>
              <a:rPr lang="en-US" altLang="en-US" dirty="0">
                <a:solidFill>
                  <a:srgbClr val="000000"/>
                </a:solidFill>
              </a:rPr>
              <a:t> attribute to be submitted.</a:t>
            </a:r>
            <a:endParaRPr lang="en-US" altLang="en-US" dirty="0"/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If the </a:t>
            </a:r>
            <a:r>
              <a:rPr lang="en-US" altLang="en-US" dirty="0">
                <a:solidFill>
                  <a:srgbClr val="DC143C"/>
                </a:solidFill>
              </a:rPr>
              <a:t>name</a:t>
            </a:r>
            <a:r>
              <a:rPr lang="en-US" altLang="en-US" dirty="0">
                <a:solidFill>
                  <a:srgbClr val="000000"/>
                </a:solidFill>
              </a:rPr>
              <a:t> attribute is omitted, the data of that input field will not be sent at all.</a:t>
            </a:r>
            <a:endParaRPr lang="en-US" altLang="en-US" dirty="0"/>
          </a:p>
          <a:p>
            <a:endParaRPr lang="en-US" dirty="0"/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action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action_page.php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 First name: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="Mickey"&gt;&lt;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 Last name: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lastname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="Mouse"&gt;&lt;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="submit"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="Submit"&gt;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THE FORM ATTRIBUTES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270098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06689"/>
            <a:ext cx="9281160" cy="3301669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 </a:t>
            </a:r>
            <a:r>
              <a:rPr lang="en-US" altLang="en-US" dirty="0">
                <a:solidFill>
                  <a:srgbClr val="DC143C"/>
                </a:solidFill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</a:rPr>
              <a:t>fieldset</a:t>
            </a:r>
            <a:r>
              <a:rPr lang="en-US" altLang="en-US" dirty="0">
                <a:solidFill>
                  <a:srgbClr val="DC143C"/>
                </a:solidFill>
              </a:rPr>
              <a:t>&gt;</a:t>
            </a:r>
            <a:r>
              <a:rPr lang="en-US" altLang="en-US" dirty="0">
                <a:solidFill>
                  <a:srgbClr val="000000"/>
                </a:solidFill>
              </a:rPr>
              <a:t> element is used to group related data in a form.</a:t>
            </a: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 </a:t>
            </a:r>
            <a:r>
              <a:rPr lang="en-US" altLang="en-US" dirty="0">
                <a:solidFill>
                  <a:srgbClr val="DC143C"/>
                </a:solidFill>
              </a:rPr>
              <a:t>&lt;legend&gt;</a:t>
            </a:r>
            <a:r>
              <a:rPr lang="en-US" altLang="en-US" dirty="0">
                <a:solidFill>
                  <a:srgbClr val="000000"/>
                </a:solidFill>
              </a:rPr>
              <a:t> element defines a caption for the </a:t>
            </a:r>
            <a:r>
              <a:rPr lang="en-US" altLang="en-US" dirty="0">
                <a:solidFill>
                  <a:srgbClr val="DC143C"/>
                </a:solidFill>
              </a:rPr>
              <a:t>&lt;</a:t>
            </a:r>
            <a:r>
              <a:rPr lang="en-US" altLang="en-US" dirty="0" err="1">
                <a:solidFill>
                  <a:srgbClr val="DC143C"/>
                </a:solidFill>
              </a:rPr>
              <a:t>fieldset</a:t>
            </a:r>
            <a:r>
              <a:rPr lang="en-US" altLang="en-US" dirty="0">
                <a:solidFill>
                  <a:srgbClr val="DC143C"/>
                </a:solidFill>
              </a:rPr>
              <a:t>&gt;</a:t>
            </a:r>
            <a:r>
              <a:rPr lang="en-US" altLang="en-US" dirty="0">
                <a:solidFill>
                  <a:srgbClr val="000000"/>
                </a:solidFill>
              </a:rPr>
              <a:t> element.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0000"/>
              </a:solidFill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form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action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US" sz="1800" dirty="0" err="1">
                <a:solidFill>
                  <a:srgbClr val="0000CD"/>
                </a:solidFill>
                <a:latin typeface="Consolas" panose="020B0609020204030204" pitchFamily="49" charset="0"/>
              </a:rPr>
              <a:t>action_page.php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fieldset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legend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sz="1800" dirty="0">
                <a:latin typeface="Consolas" panose="020B0609020204030204" pitchFamily="49" charset="0"/>
              </a:rPr>
              <a:t>Personal information: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/legend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 First name: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CD"/>
                </a:solidFill>
                <a:latin typeface="Consolas" panose="020B0609020204030204" pitchFamily="49" charset="0"/>
              </a:rPr>
              <a:t>firstname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="Mickey"&gt;&lt;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 Last name: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="text"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name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</a:t>
            </a:r>
            <a:r>
              <a:rPr lang="en-US" sz="1800" dirty="0" err="1">
                <a:solidFill>
                  <a:srgbClr val="0000CD"/>
                </a:solidFill>
                <a:latin typeface="Consolas" panose="020B0609020204030204" pitchFamily="49" charset="0"/>
              </a:rPr>
              <a:t>lastname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="Mouse"&gt;&lt;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br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input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type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="submit"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 value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="Submit"&gt;</a:t>
            </a:r>
            <a:br>
              <a:rPr lang="en-US" sz="1800" dirty="0"/>
            </a:br>
            <a:r>
              <a:rPr lang="en-US" sz="1800" dirty="0">
                <a:latin typeface="Consolas" panose="020B0609020204030204" pitchFamily="49" charset="0"/>
              </a:rPr>
              <a:t>  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rgbClr val="A52A2A"/>
                </a:solidFill>
                <a:latin typeface="Consolas" panose="020B0609020204030204" pitchFamily="49" charset="0"/>
              </a:rPr>
              <a:t>fieldset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sz="1800" dirty="0"/>
            </a:b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1800" dirty="0">
                <a:solidFill>
                  <a:srgbClr val="A52A2A"/>
                </a:solidFill>
                <a:latin typeface="Consolas" panose="020B0609020204030204" pitchFamily="49" charset="0"/>
              </a:rPr>
              <a:t>/form</a:t>
            </a:r>
            <a:r>
              <a:rPr lang="en-US" sz="18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alt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618C15-C984-4502-9557-2BD58201B2CB}"/>
              </a:ext>
            </a:extLst>
          </p:cNvPr>
          <p:cNvSpPr txBox="1">
            <a:spLocks/>
          </p:cNvSpPr>
          <p:nvPr/>
        </p:nvSpPr>
        <p:spPr>
          <a:xfrm>
            <a:off x="685800" y="508331"/>
            <a:ext cx="115062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GROUPING FORM DATA WITH &lt;FIELDSET&gt;</a:t>
            </a:r>
            <a:endParaRPr lang="uk-UA" sz="4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B6F46C-571D-4C31-9292-8CAD2C0AEE51}"/>
              </a:ext>
            </a:extLst>
          </p:cNvPr>
          <p:cNvGrpSpPr/>
          <p:nvPr/>
        </p:nvGrpSpPr>
        <p:grpSpPr>
          <a:xfrm>
            <a:off x="8418095" y="2260322"/>
            <a:ext cx="3406942" cy="2619095"/>
            <a:chOff x="8418095" y="2260322"/>
            <a:chExt cx="3406942" cy="26190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F7A7D-7994-41B0-9830-D152CFA918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498"/>
            <a:stretch/>
          </p:blipFill>
          <p:spPr>
            <a:xfrm>
              <a:off x="8418095" y="2260322"/>
              <a:ext cx="2795337" cy="26190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7E8259-A368-49C1-8BE6-4A2ADC8020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0"/>
            <a:stretch/>
          </p:blipFill>
          <p:spPr>
            <a:xfrm>
              <a:off x="11213432" y="2260322"/>
              <a:ext cx="611605" cy="2609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3180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618C15-C984-4502-9557-2BD58201B2CB}"/>
              </a:ext>
            </a:extLst>
          </p:cNvPr>
          <p:cNvSpPr txBox="1">
            <a:spLocks/>
          </p:cNvSpPr>
          <p:nvPr/>
        </p:nvSpPr>
        <p:spPr>
          <a:xfrm>
            <a:off x="685800" y="508331"/>
            <a:ext cx="115062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400" dirty="0">
                <a:latin typeface="Proxima Nova Black" panose="020B0604020202020204" charset="0"/>
              </a:rPr>
              <a:t>ALL &lt;FORM&gt; ATTRIBUTES</a:t>
            </a:r>
            <a:endParaRPr lang="uk-UA" sz="4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AEA661-845D-437D-B054-36CB59FD80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60353"/>
              </p:ext>
            </p:extLst>
          </p:nvPr>
        </p:nvGraphicFramePr>
        <p:xfrm>
          <a:off x="685800" y="1378719"/>
          <a:ext cx="10854052" cy="5275118"/>
        </p:xfrm>
        <a:graphic>
          <a:graphicData uri="http://schemas.openxmlformats.org/drawingml/2006/table">
            <a:tbl>
              <a:tblPr/>
              <a:tblGrid>
                <a:gridCol w="2169695">
                  <a:extLst>
                    <a:ext uri="{9D8B030D-6E8A-4147-A177-3AD203B41FA5}">
                      <a16:colId xmlns:a16="http://schemas.microsoft.com/office/drawing/2014/main" val="2153969249"/>
                    </a:ext>
                  </a:extLst>
                </a:gridCol>
                <a:gridCol w="8684357">
                  <a:extLst>
                    <a:ext uri="{9D8B030D-6E8A-4147-A177-3AD203B41FA5}">
                      <a16:colId xmlns:a16="http://schemas.microsoft.com/office/drawing/2014/main" val="2977394077"/>
                    </a:ext>
                  </a:extLst>
                </a:gridCol>
              </a:tblGrid>
              <a:tr h="546334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ATTRIBUTE</a:t>
                      </a:r>
                    </a:p>
                  </a:txBody>
                  <a:tcPr marL="133898" marR="66949" marT="66949" marB="6694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DESCRIPTION</a:t>
                      </a:r>
                    </a:p>
                  </a:txBody>
                  <a:tcPr marL="66949" marR="66949" marT="66949" marB="66949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32802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accept-charset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the charset used in the submitted form (default: the page charset).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951800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action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an address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url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where to submit the form (default: the submitting page).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29984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autocomplete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if the browser should autocomplete the form (default: on).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423973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enctype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the encoding of the submitted data (default: is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url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-encoded).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535221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method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the HTTP method used when submitting the form (default: GET).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6768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name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a name used to identify the form (for DOM usage: document.forms.name).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113926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novalidate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that the browser should not validate the form.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660637"/>
                  </a:ext>
                </a:extLst>
              </a:tr>
              <a:tr h="274598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target</a:t>
                      </a:r>
                    </a:p>
                  </a:txBody>
                  <a:tcPr marL="133898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Specifies the target of the address in the action attribute (default: _self).</a:t>
                      </a:r>
                    </a:p>
                  </a:txBody>
                  <a:tcPr marL="66949" marR="66949" marT="66949" marB="66949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285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3030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44263" cy="1714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 Form Elements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 Input Types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 Input Attributes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DEMO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1453734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5 SEMANTIC ELEMENTS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8222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HTML is the standard markup language for creating Web pages.</a:t>
            </a:r>
          </a:p>
          <a:p>
            <a:endParaRPr lang="en-US" dirty="0"/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stands for Hyper Text Markup Language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describes the structure of Web pages using markup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elements are the building blocks of HTML pages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elements are represented by tags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tags label pieces of content such as "heading", "paragraph", "table", and so on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Browsers do not display the HTML tags, but use them to render the content of the page</a:t>
            </a:r>
          </a:p>
          <a:p>
            <a:pPr defTabSz="384047">
              <a:spcBef>
                <a:spcPts val="600"/>
              </a:spcBef>
              <a:defRPr sz="2688"/>
            </a:pP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INTRODUCTION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3802215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Semantics is the study of the meanings of words and phrases in a language.</a:t>
            </a:r>
          </a:p>
          <a:p>
            <a:r>
              <a:rPr lang="en-US" dirty="0"/>
              <a:t>Semantic elements = elements with a meaning.</a:t>
            </a:r>
          </a:p>
          <a:p>
            <a:endParaRPr 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Examples of </a:t>
            </a:r>
            <a:r>
              <a:rPr lang="en-US" altLang="en-US" b="1" dirty="0">
                <a:solidFill>
                  <a:srgbClr val="000000"/>
                </a:solidFill>
              </a:rPr>
              <a:t>non-semantic</a:t>
            </a:r>
            <a:r>
              <a:rPr lang="en-US" altLang="en-US" dirty="0">
                <a:solidFill>
                  <a:srgbClr val="000000"/>
                </a:solidFill>
              </a:rPr>
              <a:t> elements: </a:t>
            </a:r>
            <a:r>
              <a:rPr lang="en-US" altLang="en-US" dirty="0">
                <a:solidFill>
                  <a:srgbClr val="DC143C"/>
                </a:solidFill>
              </a:rPr>
              <a:t>&lt;div&gt;</a:t>
            </a:r>
            <a:r>
              <a:rPr lang="en-US" altLang="en-US" dirty="0">
                <a:solidFill>
                  <a:srgbClr val="000000"/>
                </a:solidFill>
              </a:rPr>
              <a:t> and </a:t>
            </a:r>
            <a:r>
              <a:rPr lang="en-US" altLang="en-US" dirty="0">
                <a:solidFill>
                  <a:srgbClr val="DC143C"/>
                </a:solidFill>
              </a:rPr>
              <a:t>&lt;span&gt;</a:t>
            </a:r>
            <a:r>
              <a:rPr lang="en-US" altLang="en-US" dirty="0">
                <a:solidFill>
                  <a:srgbClr val="000000"/>
                </a:solidFill>
              </a:rPr>
              <a:t> - Tells nothing about its content.</a:t>
            </a: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Examples of </a:t>
            </a:r>
            <a:r>
              <a:rPr lang="en-US" altLang="en-US" b="1" dirty="0">
                <a:solidFill>
                  <a:srgbClr val="000000"/>
                </a:solidFill>
              </a:rPr>
              <a:t>semantic</a:t>
            </a:r>
            <a:r>
              <a:rPr lang="en-US" altLang="en-US" dirty="0">
                <a:solidFill>
                  <a:srgbClr val="000000"/>
                </a:solidFill>
              </a:rPr>
              <a:t> elements: </a:t>
            </a:r>
            <a:r>
              <a:rPr lang="en-US" altLang="en-US" dirty="0">
                <a:solidFill>
                  <a:srgbClr val="DC143C"/>
                </a:solidFill>
              </a:rPr>
              <a:t>&lt;form&gt;</a:t>
            </a:r>
            <a:r>
              <a:rPr lang="en-US" altLang="en-US" dirty="0">
                <a:solidFill>
                  <a:srgbClr val="000000"/>
                </a:solidFill>
              </a:rPr>
              <a:t>, </a:t>
            </a:r>
            <a:r>
              <a:rPr lang="en-US" altLang="en-US" dirty="0">
                <a:solidFill>
                  <a:srgbClr val="DC143C"/>
                </a:solidFill>
              </a:rPr>
              <a:t>&lt;table&gt;</a:t>
            </a:r>
            <a:r>
              <a:rPr lang="en-US" altLang="en-US" dirty="0">
                <a:solidFill>
                  <a:srgbClr val="000000"/>
                </a:solidFill>
              </a:rPr>
              <a:t>, and </a:t>
            </a:r>
            <a:r>
              <a:rPr lang="en-US" altLang="en-US" dirty="0">
                <a:solidFill>
                  <a:srgbClr val="DC143C"/>
                </a:solidFill>
              </a:rPr>
              <a:t>&lt;article&gt;</a:t>
            </a:r>
            <a:r>
              <a:rPr lang="en-US" altLang="en-US" dirty="0">
                <a:solidFill>
                  <a:srgbClr val="000000"/>
                </a:solidFill>
              </a:rPr>
              <a:t> - Clearly defines its content.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HTML 5 SEMANTIC ELEMENTS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87366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799" y="1714502"/>
            <a:ext cx="10820399" cy="3810000"/>
          </a:xfrm>
        </p:spPr>
        <p:txBody>
          <a:bodyPr/>
          <a:lstStyle/>
          <a:p>
            <a:r>
              <a:rPr lang="en-US" dirty="0"/>
              <a:t>HTML5 offers new semantic elements to define different parts of a web page:  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HTML 5 SEMANTIC ELEMENTS</a:t>
            </a:r>
            <a:endParaRPr lang="uk-UA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46760-8D38-4951-A3ED-33677AF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72" y="2188018"/>
            <a:ext cx="3990673" cy="46364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2C7636-4E72-4B8B-9581-F1BE7A70D1E1}"/>
              </a:ext>
            </a:extLst>
          </p:cNvPr>
          <p:cNvSpPr/>
          <p:nvPr/>
        </p:nvSpPr>
        <p:spPr>
          <a:xfrm>
            <a:off x="1937081" y="2206655"/>
            <a:ext cx="6096000" cy="455509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&lt;article&gt;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&lt;aside&gt;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&lt;details&gt;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figcaption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&lt;figure&gt;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&lt;footer&gt;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&lt;header&gt;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&lt;main&gt;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&lt;mark&gt;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&lt;nav&gt;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&lt;section&gt;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&lt;summary&gt;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&lt;time&gt;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C0F96-F476-447C-BB78-684817181A1E}"/>
              </a:ext>
            </a:extLst>
          </p:cNvPr>
          <p:cNvSpPr/>
          <p:nvPr/>
        </p:nvSpPr>
        <p:spPr>
          <a:xfrm>
            <a:off x="8593696" y="5878902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78159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85799"/>
            <a:ext cx="11506199" cy="4800601"/>
          </a:xfrm>
        </p:spPr>
        <p:txBody>
          <a:bodyPr/>
          <a:lstStyle/>
          <a:p>
            <a:r>
              <a:rPr lang="en-US" sz="11500" dirty="0"/>
              <a:t>CSS INTRODUCTION</a:t>
            </a:r>
            <a:endParaRPr lang="uk-UA" sz="11500" dirty="0"/>
          </a:p>
        </p:txBody>
      </p:sp>
    </p:spTree>
    <p:extLst>
      <p:ext uri="{BB962C8B-B14F-4D97-AF65-F5344CB8AC3E}">
        <p14:creationId xmlns:p14="http://schemas.microsoft.com/office/powerpoint/2010/main" val="3753580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196138" cy="3810000"/>
          </a:xfrm>
        </p:spPr>
        <p:txBody>
          <a:bodyPr/>
          <a:lstStyle/>
          <a:p>
            <a:r>
              <a:rPr lang="en-US" dirty="0"/>
              <a:t>What is CSS?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CSS</a:t>
            </a:r>
            <a:r>
              <a:rPr lang="en-US" dirty="0"/>
              <a:t> stands for </a:t>
            </a:r>
            <a:r>
              <a:rPr lang="en-US" b="1" dirty="0"/>
              <a:t>C</a:t>
            </a:r>
            <a:r>
              <a:rPr lang="en-US" dirty="0"/>
              <a:t>ascading </a:t>
            </a:r>
            <a:r>
              <a:rPr lang="en-US" b="1" dirty="0"/>
              <a:t>S</a:t>
            </a:r>
            <a:r>
              <a:rPr lang="en-US" dirty="0"/>
              <a:t>tyle </a:t>
            </a:r>
            <a:r>
              <a:rPr lang="en-US" b="1" dirty="0"/>
              <a:t>S</a:t>
            </a:r>
            <a:r>
              <a:rPr lang="en-US" dirty="0"/>
              <a:t>heets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 describes </a:t>
            </a:r>
            <a:r>
              <a:rPr lang="en-US" b="1" dirty="0"/>
              <a:t>how HTML elements are to be displayed on screen, paper, or in other media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CSS </a:t>
            </a:r>
            <a:r>
              <a:rPr lang="en-US" b="1" dirty="0"/>
              <a:t>saves a lot of work</a:t>
            </a:r>
            <a:r>
              <a:rPr lang="en-US" dirty="0"/>
              <a:t>. It can control the layout of multiple web pages all at once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External stylesheets are stored in </a:t>
            </a:r>
            <a:r>
              <a:rPr lang="en-US" b="1" dirty="0"/>
              <a:t>CSS files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INTRODUCTION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10590425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72868"/>
            <a:ext cx="9196138" cy="515351"/>
          </a:xfrm>
        </p:spPr>
        <p:txBody>
          <a:bodyPr/>
          <a:lstStyle/>
          <a:p>
            <a:r>
              <a:rPr lang="en-US" dirty="0"/>
              <a:t>In CSS, selectors are patterns used to select the element(s) you want to style.</a:t>
            </a:r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SELECTORS AND COMBINATORS</a:t>
            </a:r>
            <a:endParaRPr lang="uk-UA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57400-5E12-40BB-AAB7-736095CD6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63449"/>
              </p:ext>
            </p:extLst>
          </p:nvPr>
        </p:nvGraphicFramePr>
        <p:xfrm>
          <a:off x="685800" y="1988219"/>
          <a:ext cx="10820399" cy="4782264"/>
        </p:xfrm>
        <a:graphic>
          <a:graphicData uri="http://schemas.openxmlformats.org/drawingml/2006/table">
            <a:tbl>
              <a:tblPr/>
              <a:tblGrid>
                <a:gridCol w="2160743">
                  <a:extLst>
                    <a:ext uri="{9D8B030D-6E8A-4147-A177-3AD203B41FA5}">
                      <a16:colId xmlns:a16="http://schemas.microsoft.com/office/drawing/2014/main" val="1435374653"/>
                    </a:ext>
                  </a:extLst>
                </a:gridCol>
                <a:gridCol w="1940488">
                  <a:extLst>
                    <a:ext uri="{9D8B030D-6E8A-4147-A177-3AD203B41FA5}">
                      <a16:colId xmlns:a16="http://schemas.microsoft.com/office/drawing/2014/main" val="2949503360"/>
                    </a:ext>
                  </a:extLst>
                </a:gridCol>
                <a:gridCol w="6719168">
                  <a:extLst>
                    <a:ext uri="{9D8B030D-6E8A-4147-A177-3AD203B41FA5}">
                      <a16:colId xmlns:a16="http://schemas.microsoft.com/office/drawing/2014/main" val="1751782108"/>
                    </a:ext>
                  </a:extLst>
                </a:gridCol>
              </a:tblGrid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Selector</a:t>
                      </a: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Example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Example description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530218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.</a:t>
                      </a:r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class</a:t>
                      </a:r>
                      <a:endParaRPr 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.intro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elements with class="intro"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511960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#</a:t>
                      </a:r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id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#firstname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the element with id="firstname"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815728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*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*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elements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05956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endParaRPr 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&lt;p&gt; elements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373855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element,element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div, p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&lt;div&gt; elements and all &lt;p&gt; elements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067850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 </a:t>
                      </a:r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div p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&lt;p&gt; elements inside &lt;div&gt; elements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823194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&gt;</a:t>
                      </a:r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endParaRPr 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div &gt; p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&lt;p&gt; elements where the parent is a &lt;div&gt; element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366786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+</a:t>
                      </a:r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div + p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&lt;p&gt; elements that are placed immediately after &lt;div&gt; elements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051108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element1</a:t>
                      </a:r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~</a:t>
                      </a:r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element2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 ~ ul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every &lt;ul&gt; element that are preceded by a &lt;p&gt; element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358790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1600" i="1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attribute</a:t>
                      </a:r>
                      <a:r>
                        <a:rPr lang="en-US" sz="160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]</a:t>
                      </a:r>
                      <a:endParaRPr lang="en-US" sz="160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[target]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elements with a target attribute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144646"/>
                  </a:ext>
                </a:extLst>
              </a:tr>
              <a:tr h="27555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</a:t>
                      </a:r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attribute</a:t>
                      </a:r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=</a:t>
                      </a:r>
                      <a:r>
                        <a:rPr lang="en-US" sz="16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value</a:t>
                      </a:r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]</a:t>
                      </a:r>
                      <a:endParaRPr 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134362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[target=_blank]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Selects all elements with target="_blank"</a:t>
                      </a:r>
                    </a:p>
                  </a:txBody>
                  <a:tcPr marL="67181" marR="67181" marT="67181" marB="67181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2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679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72868"/>
            <a:ext cx="9196138" cy="515351"/>
          </a:xfrm>
        </p:spPr>
        <p:txBody>
          <a:bodyPr/>
          <a:lstStyle/>
          <a:p>
            <a:r>
              <a:rPr lang="en-US" dirty="0"/>
              <a:t>A pseudo-class is used to define a special state of an element.</a:t>
            </a:r>
          </a:p>
          <a:p>
            <a:r>
              <a:rPr lang="en-US" dirty="0"/>
              <a:t>For example, it can be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an element when a user </a:t>
            </a:r>
            <a:r>
              <a:rPr lang="en-US" dirty="0" err="1"/>
              <a:t>mouses</a:t>
            </a:r>
            <a:r>
              <a:rPr lang="en-US" dirty="0"/>
              <a:t> over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visited and unvisited links differently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an element when it gets focus</a:t>
            </a:r>
          </a:p>
          <a:p>
            <a:endParaRPr lang="en-US" dirty="0"/>
          </a:p>
          <a:p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</a:rPr>
              <a:t>selector:pseudo-class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property</a:t>
            </a:r>
            <a:r>
              <a:rPr lang="en-US" dirty="0" err="1"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PSEUDO-CLASSES</a:t>
            </a:r>
            <a:endParaRPr lang="uk-UA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4C6F0-CFB1-458A-ACDE-0E7181215A95}"/>
              </a:ext>
            </a:extLst>
          </p:cNvPr>
          <p:cNvSpPr/>
          <p:nvPr/>
        </p:nvSpPr>
        <p:spPr>
          <a:xfrm>
            <a:off x="685800" y="4942791"/>
            <a:ext cx="2828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PSEUDO CLASSES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03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72868"/>
            <a:ext cx="9196138" cy="515351"/>
          </a:xfrm>
        </p:spPr>
        <p:txBody>
          <a:bodyPr/>
          <a:lstStyle/>
          <a:p>
            <a:r>
              <a:rPr lang="en-US" dirty="0"/>
              <a:t>A CSS pseudo-element is used to style specified parts of an element.</a:t>
            </a:r>
          </a:p>
          <a:p>
            <a:r>
              <a:rPr lang="en-US" dirty="0"/>
              <a:t>For example, it can be used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the first letter, or line, of an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content before, or after, the content of an element</a:t>
            </a:r>
          </a:p>
          <a:p>
            <a:endParaRPr lang="en-US" dirty="0"/>
          </a:p>
          <a:p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selector::pseudo-element 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property</a:t>
            </a:r>
            <a:r>
              <a:rPr lang="en-US" dirty="0" err="1">
                <a:latin typeface="Consolas" panose="020B0609020204030204" pitchFamily="49" charset="0"/>
              </a:rPr>
              <a:t>: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PSEUDO-ELEMENTS</a:t>
            </a:r>
            <a:endParaRPr lang="uk-UA" sz="4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4C6F0-CFB1-458A-ACDE-0E7181215A95}"/>
              </a:ext>
            </a:extLst>
          </p:cNvPr>
          <p:cNvSpPr/>
          <p:nvPr/>
        </p:nvSpPr>
        <p:spPr>
          <a:xfrm>
            <a:off x="685800" y="4942791"/>
            <a:ext cx="3114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CSS PSEUDO ELEMETNS</a:t>
            </a:r>
            <a:endParaRPr lang="en-US" sz="2000" b="1" dirty="0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94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72868"/>
            <a:ext cx="9196138" cy="3654589"/>
          </a:xfrm>
        </p:spPr>
        <p:txBody>
          <a:bodyPr/>
          <a:lstStyle/>
          <a:p>
            <a:r>
              <a:rPr lang="en-US" dirty="0"/>
              <a:t>If there are two or more conflicting CSS rules that point to the same element, the browser follows some rules to determine which one is most specific and therefore wins out.</a:t>
            </a:r>
            <a:endParaRPr lang="uk-UA" dirty="0"/>
          </a:p>
          <a:p>
            <a:endParaRPr lang="uk-UA" dirty="0"/>
          </a:p>
          <a:p>
            <a:r>
              <a:rPr lang="en-US" dirty="0"/>
              <a:t>Think of specificity as a score/rank that determines which style declarations are ultimately applied to an element.</a:t>
            </a:r>
          </a:p>
          <a:p>
            <a:endParaRPr lang="uk-UA" dirty="0"/>
          </a:p>
          <a:p>
            <a:r>
              <a:rPr lang="en-US" dirty="0"/>
              <a:t>The universal selector (*) has low specificity, while ID selectors are </a:t>
            </a:r>
            <a:endParaRPr lang="uk-UA" dirty="0"/>
          </a:p>
          <a:p>
            <a:r>
              <a:rPr lang="en-US" dirty="0"/>
              <a:t>highly specific! 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SPECIFICITY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4131549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72868"/>
            <a:ext cx="9196138" cy="3654589"/>
          </a:xfrm>
        </p:spPr>
        <p:txBody>
          <a:bodyPr/>
          <a:lstStyle/>
          <a:p>
            <a:r>
              <a:rPr lang="en-US" b="1" dirty="0"/>
              <a:t>Specificity Hierarchy</a:t>
            </a:r>
          </a:p>
          <a:p>
            <a:r>
              <a:rPr lang="en-US" dirty="0"/>
              <a:t>Every selector has its place in the specificity hierarchy. There are four categories which define the specificity level of a selector:</a:t>
            </a:r>
          </a:p>
          <a:p>
            <a:r>
              <a:rPr lang="en-US" b="1" dirty="0"/>
              <a:t>Inline styles</a:t>
            </a:r>
            <a:r>
              <a:rPr lang="en-US" dirty="0"/>
              <a:t> - An inline style is attached directly to the element to be styled. Example: &lt;h1 style="color: #</a:t>
            </a:r>
            <a:r>
              <a:rPr lang="en-US" dirty="0" err="1"/>
              <a:t>ffffff</a:t>
            </a:r>
            <a:r>
              <a:rPr lang="en-US" dirty="0"/>
              <a:t>;"&gt;.</a:t>
            </a:r>
          </a:p>
          <a:p>
            <a:r>
              <a:rPr lang="en-US" b="1" dirty="0"/>
              <a:t>IDs</a:t>
            </a:r>
            <a:r>
              <a:rPr lang="en-US" dirty="0"/>
              <a:t> - An ID is a unique identifier for the page elements, such as #navbar.</a:t>
            </a:r>
          </a:p>
          <a:p>
            <a:r>
              <a:rPr lang="en-US" b="1" dirty="0"/>
              <a:t>Classes, attributes and pseudo-classes</a:t>
            </a:r>
            <a:r>
              <a:rPr lang="en-US" dirty="0"/>
              <a:t> - This category includes .classes, [attributes] and pseudo-classes such as :hover, :focus etc.</a:t>
            </a:r>
          </a:p>
          <a:p>
            <a:r>
              <a:rPr lang="en-US" b="1" dirty="0"/>
              <a:t>Elements and pseudo-elements</a:t>
            </a:r>
            <a:r>
              <a:rPr lang="en-US" dirty="0"/>
              <a:t> - This category includes element names and pseudo-elements, such as h1, div, :before and :after.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SPECIFICITY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496211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799" y="1472868"/>
            <a:ext cx="9340517" cy="3654589"/>
          </a:xfrm>
        </p:spPr>
        <p:txBody>
          <a:bodyPr/>
          <a:lstStyle/>
          <a:p>
            <a:r>
              <a:rPr lang="en-US" sz="1900" dirty="0"/>
              <a:t>How to calculate specificity?</a:t>
            </a:r>
          </a:p>
          <a:p>
            <a:r>
              <a:rPr lang="en-US" sz="1900" dirty="0"/>
              <a:t>Start at 0, add 1000 for style attribute, add 100 for each ID, add 10 for each attribute, </a:t>
            </a:r>
          </a:p>
          <a:p>
            <a:r>
              <a:rPr lang="en-US" sz="1900" dirty="0"/>
              <a:t>class or pseudo-class, add 1 for each element name or pseudo-element.</a:t>
            </a:r>
          </a:p>
          <a:p>
            <a:endParaRPr lang="en-US" sz="1900" dirty="0"/>
          </a:p>
          <a:p>
            <a:r>
              <a:rPr lang="en-US" sz="1900" dirty="0"/>
              <a:t>Consider these three code fragments:</a:t>
            </a:r>
          </a:p>
          <a:p>
            <a:r>
              <a:rPr lang="en-US" dirty="0">
                <a:latin typeface="Consolas" panose="020B0609020204030204" pitchFamily="49" charset="0"/>
              </a:rPr>
              <a:t>A: h1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B: #content h1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C: 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div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id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="content"&gt;&lt;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style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="color: #</a:t>
            </a:r>
            <a:r>
              <a:rPr lang="en-US" dirty="0" err="1">
                <a:solidFill>
                  <a:srgbClr val="0000CD"/>
                </a:solidFill>
                <a:latin typeface="Consolas" panose="020B0609020204030204" pitchFamily="49" charset="0"/>
              </a:rPr>
              <a:t>ffffff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"&gt;</a:t>
            </a:r>
            <a:r>
              <a:rPr lang="en-US" dirty="0">
                <a:latin typeface="Consolas" panose="020B0609020204030204" pitchFamily="49" charset="0"/>
              </a:rPr>
              <a:t>Heading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/div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sz="1900" dirty="0"/>
              <a:t>The specificity of A is 1 (one element)</a:t>
            </a:r>
            <a:br>
              <a:rPr lang="en-US" sz="1900" dirty="0"/>
            </a:br>
            <a:r>
              <a:rPr lang="en-US" sz="1900" dirty="0"/>
              <a:t>The specificity of B is 101 (one ID reference and one element)</a:t>
            </a:r>
            <a:br>
              <a:rPr lang="en-US" sz="1900" dirty="0"/>
            </a:br>
            <a:r>
              <a:rPr lang="en-US" sz="1900" dirty="0"/>
              <a:t>The specificity of C is 1000 (inline styling)</a:t>
            </a:r>
          </a:p>
          <a:p>
            <a:r>
              <a:rPr lang="en-US" sz="1900" dirty="0"/>
              <a:t>Since 1 &lt; 101 &lt; 1000, the third rule (C) has a greater level of specificity, and therefore will be applied.</a:t>
            </a:r>
          </a:p>
          <a:p>
            <a:endParaRPr lang="en-US" dirty="0">
              <a:latin typeface="Verdana" panose="020B0604030504040204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SPECIFICITY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410784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!DOCTYPE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 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head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Page 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/title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/head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My First Heading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/h1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latin typeface="Consolas" panose="020B0609020204030204" pitchFamily="49" charset="0"/>
              </a:rPr>
              <a:t>My first paragraph.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/body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A SIMPLE HTML DOCUMENT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1939384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85799"/>
            <a:ext cx="11506199" cy="4800601"/>
          </a:xfrm>
        </p:spPr>
        <p:txBody>
          <a:bodyPr/>
          <a:lstStyle/>
          <a:p>
            <a:r>
              <a:rPr lang="en-US" dirty="0"/>
              <a:t>CSS SIZE CALCULATION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18141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799" y="1472868"/>
            <a:ext cx="9340517" cy="3654589"/>
          </a:xfrm>
        </p:spPr>
        <p:txBody>
          <a:bodyPr/>
          <a:lstStyle/>
          <a:p>
            <a:r>
              <a:rPr lang="en-US" dirty="0"/>
              <a:t>By default, the width and height of an element is calculated like this:</a:t>
            </a:r>
          </a:p>
          <a:p>
            <a:r>
              <a:rPr lang="en-US" i="1" dirty="0"/>
              <a:t>width + padding + border = actual width of an element</a:t>
            </a:r>
            <a:br>
              <a:rPr lang="en-US" dirty="0"/>
            </a:br>
            <a:r>
              <a:rPr lang="en-US" i="1" dirty="0"/>
              <a:t>height + padding + border = actual height of an element</a:t>
            </a:r>
          </a:p>
          <a:p>
            <a:endParaRPr lang="uk-UA" dirty="0"/>
          </a:p>
          <a:p>
            <a:r>
              <a:rPr lang="en-US" dirty="0"/>
              <a:t>This means: When you set the width/height of an element, the element often appear bigger than you have set (because the element's border and padding are added to the element's specified width/height).</a:t>
            </a:r>
          </a:p>
          <a:p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BOX SIZING</a:t>
            </a:r>
            <a:endParaRPr lang="uk-UA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8E7C2-9988-4F63-AAB1-21E4D6102BCF}"/>
              </a:ext>
            </a:extLst>
          </p:cNvPr>
          <p:cNvSpPr/>
          <p:nvPr/>
        </p:nvSpPr>
        <p:spPr>
          <a:xfrm>
            <a:off x="685798" y="409220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 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B6D99DE-6A40-4722-882D-7ADB8AE9A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36" y="3823034"/>
            <a:ext cx="5021113" cy="301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754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COLLAPSE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0140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799" y="1472868"/>
            <a:ext cx="9340517" cy="3654589"/>
          </a:xfr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</a:rPr>
              <a:t>Top and bottom margins of elements are sometimes collapsed into a single margin that is equal to the largest of the two margins.</a:t>
            </a:r>
          </a:p>
          <a:p>
            <a:r>
              <a:rPr lang="en-US" dirty="0">
                <a:latin typeface="Verdana" panose="020B0604030504040204" pitchFamily="34" charset="0"/>
              </a:rPr>
              <a:t>This does not happen on left and right margins! Only top and bottom margins!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BOX SIZING</a:t>
            </a:r>
            <a:endParaRPr lang="uk-UA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A0CEE-7678-4441-9DED-F4CF4FCD2171}"/>
              </a:ext>
            </a:extLst>
          </p:cNvPr>
          <p:cNvPicPr/>
          <p:nvPr/>
        </p:nvPicPr>
        <p:blipFill rotWithShape="1">
          <a:blip r:embed="rId2"/>
          <a:srcRect t="33214" b="26947"/>
          <a:stretch/>
        </p:blipFill>
        <p:spPr bwMode="auto">
          <a:xfrm>
            <a:off x="685798" y="2973672"/>
            <a:ext cx="6424352" cy="36106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124656-265D-4C91-B569-D2D9F926BD60}"/>
              </a:ext>
            </a:extLst>
          </p:cNvPr>
          <p:cNvPicPr/>
          <p:nvPr/>
        </p:nvPicPr>
        <p:blipFill rotWithShape="1">
          <a:blip r:embed="rId2"/>
          <a:srcRect t="75242" r="16935"/>
          <a:stretch/>
        </p:blipFill>
        <p:spPr bwMode="auto">
          <a:xfrm>
            <a:off x="4784763" y="3705727"/>
            <a:ext cx="6845764" cy="2878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167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BOX SIZING</a:t>
            </a:r>
            <a:endParaRPr lang="uk-U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E858EC-9896-47E6-8619-2AEAAF5D2F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798" y="1361815"/>
            <a:ext cx="4718513" cy="50953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6619C-79BD-4767-8D56-FDAAB5436AA2}"/>
              </a:ext>
            </a:extLst>
          </p:cNvPr>
          <p:cNvGrpSpPr/>
          <p:nvPr/>
        </p:nvGrpSpPr>
        <p:grpSpPr>
          <a:xfrm>
            <a:off x="6425513" y="1976472"/>
            <a:ext cx="4635843" cy="4490231"/>
            <a:chOff x="6870357" y="1976472"/>
            <a:chExt cx="4635843" cy="44902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5D80DF-0461-47AB-8176-8BC63E772BC6}"/>
                </a:ext>
              </a:extLst>
            </p:cNvPr>
            <p:cNvPicPr/>
            <p:nvPr/>
          </p:nvPicPr>
          <p:blipFill rotWithShape="1">
            <a:blip r:embed="rId3"/>
            <a:srcRect t="12099"/>
            <a:stretch/>
          </p:blipFill>
          <p:spPr bwMode="auto">
            <a:xfrm>
              <a:off x="6898116" y="1976472"/>
              <a:ext cx="4608084" cy="448068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E346D4-0954-48EE-9785-F522AE7283DE}"/>
                </a:ext>
              </a:extLst>
            </p:cNvPr>
            <p:cNvSpPr/>
            <p:nvPr/>
          </p:nvSpPr>
          <p:spPr>
            <a:xfrm>
              <a:off x="6870357" y="6194855"/>
              <a:ext cx="238897" cy="271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6D5513B-C3AB-482C-AFDD-C3F0BEF506A4}"/>
              </a:ext>
            </a:extLst>
          </p:cNvPr>
          <p:cNvSpPr/>
          <p:nvPr/>
        </p:nvSpPr>
        <p:spPr>
          <a:xfrm>
            <a:off x="10692715" y="5774723"/>
            <a:ext cx="932934" cy="568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4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BOX SIZING</a:t>
            </a:r>
            <a:endParaRPr lang="uk-UA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51C57-860C-4841-A081-EBD8014B62F2}"/>
              </a:ext>
            </a:extLst>
          </p:cNvPr>
          <p:cNvPicPr/>
          <p:nvPr/>
        </p:nvPicPr>
        <p:blipFill rotWithShape="1">
          <a:blip r:embed="rId2"/>
          <a:srcRect t="12360"/>
          <a:stretch/>
        </p:blipFill>
        <p:spPr bwMode="auto">
          <a:xfrm>
            <a:off x="523411" y="1454059"/>
            <a:ext cx="4831184" cy="47399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83616A-0E75-4238-AC40-2C41EF0DC9EC}"/>
              </a:ext>
            </a:extLst>
          </p:cNvPr>
          <p:cNvGrpSpPr/>
          <p:nvPr/>
        </p:nvGrpSpPr>
        <p:grpSpPr>
          <a:xfrm>
            <a:off x="6301946" y="1368952"/>
            <a:ext cx="5667633" cy="5078345"/>
            <a:chOff x="6201374" y="1640522"/>
            <a:chExt cx="5364550" cy="48067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6D5513B-C3AB-482C-AFDD-C3F0BEF506A4}"/>
                </a:ext>
              </a:extLst>
            </p:cNvPr>
            <p:cNvSpPr/>
            <p:nvPr/>
          </p:nvSpPr>
          <p:spPr>
            <a:xfrm>
              <a:off x="9909090" y="5774723"/>
              <a:ext cx="1656834" cy="56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864BA1-9546-4DC8-93F8-CED37E94876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201374" y="1640522"/>
              <a:ext cx="3857025" cy="4806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724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BOX SIZING</a:t>
            </a:r>
            <a:endParaRPr lang="uk-UA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F3664-316A-4EA1-9C96-08BFD9866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33969" y="1361380"/>
            <a:ext cx="4372232" cy="54393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A8E6D8-A077-400B-8B21-84DF5447AD36}"/>
              </a:ext>
            </a:extLst>
          </p:cNvPr>
          <p:cNvSpPr/>
          <p:nvPr/>
        </p:nvSpPr>
        <p:spPr>
          <a:xfrm>
            <a:off x="619897" y="1446423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</a:rPr>
              <a:t>Add </a:t>
            </a:r>
            <a:r>
              <a:rPr lang="en-US" b="1" dirty="0">
                <a:latin typeface="Verdana" panose="020B0604030504040204" pitchFamily="34" charset="0"/>
              </a:rPr>
              <a:t>boarder</a:t>
            </a:r>
            <a:r>
              <a:rPr lang="en-US" dirty="0">
                <a:latin typeface="Verdana" panose="020B0604030504040204" pitchFamily="34" charset="0"/>
              </a:rPr>
              <a:t> or </a:t>
            </a:r>
            <a:r>
              <a:rPr lang="en-US" b="1" dirty="0">
                <a:latin typeface="Verdana" panose="020B0604030504040204" pitchFamily="34" charset="0"/>
              </a:rPr>
              <a:t>padding.</a:t>
            </a:r>
          </a:p>
        </p:txBody>
      </p:sp>
    </p:spTree>
    <p:extLst>
      <p:ext uri="{BB962C8B-B14F-4D97-AF65-F5344CB8AC3E}">
        <p14:creationId xmlns:p14="http://schemas.microsoft.com/office/powerpoint/2010/main" val="47323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POSITION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643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59914"/>
            <a:ext cx="9196138" cy="3654589"/>
          </a:xfrm>
        </p:spPr>
        <p:txBody>
          <a:bodyPr/>
          <a:lstStyle/>
          <a:p>
            <a:r>
              <a:rPr lang="en-US" sz="1800" dirty="0"/>
              <a:t>The display property specifies if/how an element is displayed. Every HTML element has a default display value depending on what type of element it is. The default display value for most elements is block or inline.</a:t>
            </a:r>
          </a:p>
          <a:p>
            <a:r>
              <a:rPr lang="en-US" sz="1800" dirty="0"/>
              <a:t>A </a:t>
            </a:r>
            <a:r>
              <a:rPr lang="en-US" sz="1800" b="1" dirty="0"/>
              <a:t>block-level</a:t>
            </a:r>
            <a:r>
              <a:rPr lang="en-US" sz="1800" dirty="0"/>
              <a:t> element always starts on a new line and takes up the full width available (stretches out to the left and right as far as it can).</a:t>
            </a:r>
          </a:p>
          <a:p>
            <a:r>
              <a:rPr lang="en-US" sz="1800" dirty="0">
                <a:latin typeface="Verdana" panose="020B0604030504040204" pitchFamily="34" charset="0"/>
              </a:rPr>
              <a:t>An </a:t>
            </a:r>
            <a:r>
              <a:rPr lang="en-US" sz="1800" b="1" dirty="0">
                <a:latin typeface="Verdana" panose="020B0604030504040204" pitchFamily="34" charset="0"/>
              </a:rPr>
              <a:t>inline element </a:t>
            </a:r>
            <a:r>
              <a:rPr lang="en-US" sz="1800" dirty="0">
                <a:latin typeface="Verdana" panose="020B0604030504040204" pitchFamily="34" charset="0"/>
              </a:rPr>
              <a:t>does not start on a new line and only takes up as much width as necessary.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EXAMPLES OF BLOCK-LEVEL ELEMENTS: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&lt;div&gt;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&lt;h1&gt; - &lt;h6&gt;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&lt;p&gt;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&lt;form&gt;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&lt;header&gt;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&lt;footer&gt;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&lt;section&gt;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THE DISPLAY PROPERTY</a:t>
            </a:r>
            <a:endParaRPr lang="uk-UA" sz="4400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4A1CB6B-D178-445B-9CAC-0BC6D6C03BBE}"/>
              </a:ext>
            </a:extLst>
          </p:cNvPr>
          <p:cNvSpPr txBox="1">
            <a:spLocks/>
          </p:cNvSpPr>
          <p:nvPr/>
        </p:nvSpPr>
        <p:spPr>
          <a:xfrm>
            <a:off x="6096000" y="3953234"/>
            <a:ext cx="3785938" cy="2176634"/>
          </a:xfrm>
          <a:prstGeom prst="rect">
            <a:avLst/>
          </a:prstGeom>
        </p:spPr>
        <p:txBody>
          <a:bodyPr l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EXAMPLES OF INLINE ELEMENTS: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&lt;span&gt;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&lt;a&gt;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&lt;</a:t>
            </a:r>
            <a:r>
              <a:rPr lang="en-US" sz="1800" dirty="0" err="1"/>
              <a:t>img</a:t>
            </a: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4683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59914"/>
            <a:ext cx="9196138" cy="3654589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 </a:t>
            </a:r>
            <a:r>
              <a:rPr lang="en-US" altLang="en-US" dirty="0">
                <a:solidFill>
                  <a:srgbClr val="DC143C"/>
                </a:solidFill>
              </a:rPr>
              <a:t>position</a:t>
            </a:r>
            <a:r>
              <a:rPr lang="en-US" altLang="en-US" dirty="0">
                <a:solidFill>
                  <a:srgbClr val="000000"/>
                </a:solidFill>
              </a:rPr>
              <a:t> property specifies the type of positioning method used for an element.</a:t>
            </a:r>
            <a:endParaRPr lang="en-US" altLang="en-US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There are five different position values:</a:t>
            </a:r>
            <a:endParaRPr lang="en-US" altLang="en-US" dirty="0"/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</a:t>
            </a:r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relative</a:t>
            </a:r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fixed</a:t>
            </a:r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absolute</a:t>
            </a:r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sticky</a:t>
            </a:r>
            <a:endParaRPr lang="en-US" alt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</a:rPr>
              <a:t>Elements are then positioned using the top, bottom, left, and right properties. However, these properties will not work unless the </a:t>
            </a:r>
            <a:r>
              <a:rPr lang="en-US" altLang="en-US" dirty="0">
                <a:solidFill>
                  <a:srgbClr val="DC143C"/>
                </a:solidFill>
              </a:rPr>
              <a:t>position</a:t>
            </a:r>
            <a:r>
              <a:rPr lang="en-US" altLang="en-US" dirty="0">
                <a:solidFill>
                  <a:srgbClr val="000000"/>
                </a:solidFill>
              </a:rPr>
              <a:t> property is set first. They also work differently depending on the position value.</a:t>
            </a:r>
            <a:endParaRPr lang="en-US" alt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POSITION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59611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HTML tags are element names surrounded by angle brackets:</a:t>
            </a:r>
          </a:p>
          <a:p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tagname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…content goes here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dirty="0" err="1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tagname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 tags normally comes in pairs like 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  <a:ea typeface="Calibri" panose="020F0502020204030204" pitchFamily="34" charset="0"/>
                <a:cs typeface="Calibri" panose="020F0502020204030204" pitchFamily="34" charset="0"/>
              </a:rPr>
              <a:t>&gt;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tag in a pair is the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start tag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second tag is the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end tag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lvl="1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end tag is written like the start tag, but with a 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forward slash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inserted before the tag name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TAGS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26520275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459914"/>
            <a:ext cx="9196138" cy="3654589"/>
          </a:xfrm>
        </p:spPr>
        <p:txBody>
          <a:bodyPr/>
          <a:lstStyle/>
          <a:p>
            <a:r>
              <a:rPr lang="en-US" b="1" dirty="0">
                <a:latin typeface="Segoe UI" panose="020B0502040204020203" pitchFamily="34" charset="0"/>
              </a:rPr>
              <a:t>Overlapping Elements</a:t>
            </a:r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When elements are positioned, they can overlap other elements.</a:t>
            </a:r>
            <a:endParaRPr lang="en-US" altLang="en-US" sz="800" dirty="0"/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z-index</a:t>
            </a: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 property specifies the stack order of an element (which element should be placed in front of, or behind, the others).</a:t>
            </a:r>
            <a:endParaRPr lang="en-US" altLang="en-US" sz="800" dirty="0"/>
          </a:p>
          <a:p>
            <a:pPr lvl="0" eaLnBrk="0" fontAlgn="base" hangingPunct="0"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An element can have a positive or negative stack order.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16042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Proxima Nova Black" panose="020B0604020202020204" charset="0"/>
              </a:rPr>
              <a:t>CSS Z-INDEX</a:t>
            </a:r>
            <a:endParaRPr lang="uk-UA" sz="4400" dirty="0"/>
          </a:p>
        </p:txBody>
      </p:sp>
    </p:spTree>
    <p:extLst>
      <p:ext uri="{BB962C8B-B14F-4D97-AF65-F5344CB8AC3E}">
        <p14:creationId xmlns:p14="http://schemas.microsoft.com/office/powerpoint/2010/main" val="853152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16897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MATERIALS</a:t>
            </a:r>
            <a:endParaRPr lang="uk-UA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40ABE4-A9F8-4A95-B31B-CF861D743B3B}"/>
              </a:ext>
            </a:extLst>
          </p:cNvPr>
          <p:cNvSpPr/>
          <p:nvPr/>
        </p:nvSpPr>
        <p:spPr>
          <a:xfrm>
            <a:off x="685799" y="4162548"/>
            <a:ext cx="9207844" cy="2009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https://www.w3schools.com/https://techbeacon.com/infrastructure-code-engine-heart-devops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https://www.w3schools.com/html/default.asp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https://learn.javascript.ru/css-for-js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https://www.sitepoint.com/collapsing-margins/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664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</a:t>
            </a:r>
            <a:endParaRPr lang="uk-U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C827E6-42C0-48A7-997B-1C6DE7BAFDAF}"/>
              </a:ext>
            </a:extLst>
          </p:cNvPr>
          <p:cNvSpPr/>
          <p:nvPr/>
        </p:nvSpPr>
        <p:spPr>
          <a:xfrm>
            <a:off x="685799" y="4162548"/>
            <a:ext cx="9207844" cy="13277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sz="1536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https://css-tricks.com/all-about-floats/</a:t>
            </a: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sz="1536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https://css-tricks.com/snippets/css/a-guide-to-flexbox/</a:t>
            </a:r>
            <a:endParaRPr lang="en-US" sz="1536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https://css-tricks.com/snippets/css/complete-guide-grid/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defTabSz="438911">
              <a:lnSpc>
                <a:spcPct val="90000"/>
              </a:lnSpc>
              <a:spcBef>
                <a:spcPts val="1000"/>
              </a:spcBef>
              <a:defRPr sz="1536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https://aerolab.co/blog/flexbox-grids/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8529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The purpose of a web browser (Chrome, IE, Firefox, Safari) is to read HTML documents and display them. </a:t>
            </a:r>
          </a:p>
          <a:p>
            <a:r>
              <a:rPr lang="en-US" dirty="0"/>
              <a:t>The browser does not display the HTML tags, but uses them to determine how to display the document: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WEB BROWSERS</a:t>
            </a:r>
            <a:endParaRPr lang="uk-UA" sz="4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21CA6-413E-4815-9463-59793ED9F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928" y="3186959"/>
            <a:ext cx="6098144" cy="33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8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Below is a visualization of an HTML page structure: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PAGE STRUCTURE</a:t>
            </a:r>
            <a:endParaRPr lang="uk-UA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3CF007-6463-46E0-8A4C-9F811C9F8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90" y="2337448"/>
            <a:ext cx="8133219" cy="33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4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85800" y="1714502"/>
            <a:ext cx="9281160" cy="3810000"/>
          </a:xfrm>
        </p:spPr>
        <p:txBody>
          <a:bodyPr/>
          <a:lstStyle/>
          <a:p>
            <a:r>
              <a:rPr lang="en-US" dirty="0"/>
              <a:t>Since the early days of the web, there have been many versions of HTML: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52B119F-E694-4313-ADAC-69A9F9627046}"/>
              </a:ext>
            </a:extLst>
          </p:cNvPr>
          <p:cNvSpPr txBox="1">
            <a:spLocks/>
          </p:cNvSpPr>
          <p:nvPr/>
        </p:nvSpPr>
        <p:spPr>
          <a:xfrm>
            <a:off x="685800" y="0"/>
            <a:ext cx="10820400" cy="171450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algn="l" defTabSz="914400" rtl="0" eaLnBrk="1" latinLnBrk="0" hangingPunct="1">
              <a:lnSpc>
                <a:spcPts val="11000"/>
              </a:lnSpc>
              <a:spcBef>
                <a:spcPct val="0"/>
              </a:spcBef>
              <a:buNone/>
              <a:defRPr sz="12500" kern="1200">
                <a:solidFill>
                  <a:schemeClr val="tx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n-US" sz="4400" dirty="0"/>
              <a:t>HTML VERSIONS</a:t>
            </a:r>
            <a:endParaRPr lang="uk-UA" sz="4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AF9EC0-EF5B-4F83-9DCA-E7FC9143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81617"/>
            <a:ext cx="10797558" cy="22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276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444DEE5D-51F1-4029-8FDB-DB417F7B394A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ftServeTemplate" id="{1EECC8DE-A8A5-45A7-969A-C21752D4B3E4}" vid="{0103479C-70CD-40C7-BA0E-A151EE336B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purl.org/dc/elements/1.1/"/>
    <ds:schemaRef ds:uri="835f28f2-30f1-4728-84d2-86d96e143488"/>
    <ds:schemaRef ds:uri="http://purl.org/dc/dcmitype/"/>
    <ds:schemaRef ds:uri="http://schemas.microsoft.com/office/infopath/2007/PartnerControls"/>
    <ds:schemaRef ds:uri="341e6018-ac0a-4dfb-8409-db9e0d25502e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SoftServeTemplate_Black</Template>
  <TotalTime>331</TotalTime>
  <Words>2200</Words>
  <Application>Microsoft Office PowerPoint</Application>
  <PresentationFormat>Widescreen</PresentationFormat>
  <Paragraphs>405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Proxima Nova Black</vt:lpstr>
      <vt:lpstr>Calibri</vt:lpstr>
      <vt:lpstr>Segoe UI</vt:lpstr>
      <vt:lpstr>Consolas</vt:lpstr>
      <vt:lpstr>Verdana</vt:lpstr>
      <vt:lpstr>Open Sans</vt:lpstr>
      <vt:lpstr>Arial</vt:lpstr>
      <vt:lpstr>DARK THEME</vt:lpstr>
      <vt:lpstr>LIGHT-THEME</vt:lpstr>
      <vt:lpstr>HTML 5 AND CSS BASICS</vt:lpstr>
      <vt:lpstr>AGENDA</vt:lpstr>
      <vt:lpstr>WHAT IS HTML?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HEAD</vt:lpstr>
      <vt:lpstr>PowerPoint Presentation</vt:lpstr>
      <vt:lpstr>PowerPoint Presentation</vt:lpstr>
      <vt:lpstr>HTML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IMAGES</vt:lpstr>
      <vt:lpstr>PowerPoint Presentation</vt:lpstr>
      <vt:lpstr>PowerPoint Presentation</vt:lpstr>
      <vt:lpstr>PowerPoint Presentation</vt:lpstr>
      <vt:lpstr>HTML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HTML 5 SEMANTIC ELEMENTS</vt:lpstr>
      <vt:lpstr>PowerPoint Presentation</vt:lpstr>
      <vt:lpstr>PowerPoint Presentation</vt:lpstr>
      <vt:lpstr>CSS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SIZE CALCULATION</vt:lpstr>
      <vt:lpstr>PowerPoint Presentation</vt:lpstr>
      <vt:lpstr>MARGIN COLLAPSE</vt:lpstr>
      <vt:lpstr>PowerPoint Presentation</vt:lpstr>
      <vt:lpstr>PowerPoint Presentation</vt:lpstr>
      <vt:lpstr>PowerPoint Presentation</vt:lpstr>
      <vt:lpstr>PowerPoint Presentation</vt:lpstr>
      <vt:lpstr>CSS POSITION</vt:lpstr>
      <vt:lpstr>PowerPoint Presentation</vt:lpstr>
      <vt:lpstr>PowerPoint Presentation</vt:lpstr>
      <vt:lpstr>PowerPoint Presentation</vt:lpstr>
      <vt:lpstr>QUESTIONS ?</vt:lpstr>
      <vt:lpstr>USED MATERIALS</vt:lpstr>
      <vt:lpstr>USEFUL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Liubov Koliasa</dc:creator>
  <cp:lastModifiedBy>Bogdan Rudka</cp:lastModifiedBy>
  <cp:revision>52</cp:revision>
  <dcterms:created xsi:type="dcterms:W3CDTF">2018-12-11T16:43:22Z</dcterms:created>
  <dcterms:modified xsi:type="dcterms:W3CDTF">2019-04-02T19:06:58Z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